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316" r:id="rId3"/>
    <p:sldId id="317" r:id="rId4"/>
    <p:sldId id="318" r:id="rId5"/>
    <p:sldId id="319" r:id="rId6"/>
    <p:sldId id="320" r:id="rId7"/>
    <p:sldId id="321" r:id="rId8"/>
    <p:sldId id="322" r:id="rId9"/>
    <p:sldId id="323" r:id="rId10"/>
    <p:sldId id="324" r:id="rId11"/>
    <p:sldId id="325" r:id="rId12"/>
    <p:sldId id="326" r:id="rId13"/>
    <p:sldId id="327" r:id="rId14"/>
    <p:sldId id="328" r:id="rId15"/>
    <p:sldId id="329" r:id="rId16"/>
    <p:sldId id="330" r:id="rId17"/>
    <p:sldId id="331" r:id="rId18"/>
    <p:sldId id="332" r:id="rId19"/>
    <p:sldId id="333" r:id="rId20"/>
    <p:sldId id="281" r:id="rId21"/>
    <p:sldId id="283" r:id="rId22"/>
    <p:sldId id="284" r:id="rId23"/>
    <p:sldId id="294" r:id="rId24"/>
    <p:sldId id="295" r:id="rId25"/>
    <p:sldId id="296" r:id="rId26"/>
    <p:sldId id="285" r:id="rId27"/>
    <p:sldId id="286" r:id="rId28"/>
    <p:sldId id="297" r:id="rId29"/>
    <p:sldId id="298" r:id="rId30"/>
    <p:sldId id="299" r:id="rId31"/>
    <p:sldId id="287" r:id="rId32"/>
    <p:sldId id="288" r:id="rId33"/>
    <p:sldId id="289" r:id="rId34"/>
    <p:sldId id="291" r:id="rId35"/>
    <p:sldId id="290" r:id="rId36"/>
    <p:sldId id="302" r:id="rId37"/>
    <p:sldId id="300" r:id="rId38"/>
    <p:sldId id="301" r:id="rId39"/>
    <p:sldId id="292" r:id="rId40"/>
    <p:sldId id="293" r:id="rId41"/>
    <p:sldId id="280"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2" autoAdjust="0"/>
    <p:restoredTop sz="87554" autoAdjust="0"/>
  </p:normalViewPr>
  <p:slideViewPr>
    <p:cSldViewPr>
      <p:cViewPr>
        <p:scale>
          <a:sx n="50" d="100"/>
          <a:sy n="50" d="100"/>
        </p:scale>
        <p:origin x="-1086"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60700A-31B0-4A79-B874-7ED7F19B3D5C}" type="datetimeFigureOut">
              <a:rPr lang="en-US" smtClean="0"/>
              <a:pPr/>
              <a:t>1/4/2011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D12157-05B6-4761-8220-7E6B6251BDF6}" type="slidenum">
              <a:rPr lang="en-US" smtClean="0"/>
              <a:pPr/>
              <a:t>‹#›</a:t>
            </a:fld>
            <a:endParaRPr lang="en-US"/>
          </a:p>
        </p:txBody>
      </p:sp>
    </p:spTree>
    <p:extLst>
      <p:ext uri="{BB962C8B-B14F-4D97-AF65-F5344CB8AC3E}">
        <p14:creationId xmlns:p14="http://schemas.microsoft.com/office/powerpoint/2010/main" val="1574510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en.wikipedia.org/wiki/Meter"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en.wikipedia.org/wiki/%CE%9C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Ulterior motive</a:t>
            </a:r>
            <a:r>
              <a:rPr lang="en-US" baseline="0" dirty="0" smtClean="0"/>
              <a:t> to the talk</a:t>
            </a:r>
          </a:p>
          <a:p>
            <a:r>
              <a:rPr lang="en-US" baseline="0" dirty="0" smtClean="0"/>
              <a:t>Motive students and faculty use the </a:t>
            </a:r>
            <a:r>
              <a:rPr lang="en-US" baseline="0" dirty="0" err="1" smtClean="0"/>
              <a:t>Skywatch</a:t>
            </a:r>
            <a:r>
              <a:rPr lang="en-US" baseline="0" dirty="0" smtClean="0"/>
              <a:t> resources and maybe contribute to the advancement of our effort to develop a high quality local </a:t>
            </a:r>
            <a:r>
              <a:rPr lang="en-US" baseline="0" dirty="0" err="1" smtClean="0"/>
              <a:t>enviromental</a:t>
            </a:r>
            <a:r>
              <a:rPr lang="en-US" baseline="0" dirty="0" smtClean="0"/>
              <a:t> monitoring system.  </a:t>
            </a:r>
          </a:p>
          <a:p>
            <a:r>
              <a:rPr lang="en-US" baseline="0" dirty="0" smtClean="0"/>
              <a:t>Opportunity to look to the sky then investigate what the instrumentation observes.</a:t>
            </a:r>
          </a:p>
          <a:p>
            <a:r>
              <a:rPr lang="en-US" baseline="0" dirty="0" smtClean="0"/>
              <a:t>Improve your skills as an atmospheric scientist.</a:t>
            </a:r>
          </a:p>
          <a:p>
            <a:r>
              <a:rPr lang="en-US" baseline="0" dirty="0" smtClean="0"/>
              <a:t>Will discuss some student contributions in the talk.</a:t>
            </a:r>
            <a:endParaRPr lang="en-US" dirty="0"/>
          </a:p>
        </p:txBody>
      </p:sp>
      <p:sp>
        <p:nvSpPr>
          <p:cNvPr id="4" name="Slide Number Placeholder 3"/>
          <p:cNvSpPr>
            <a:spLocks noGrp="1"/>
          </p:cNvSpPr>
          <p:nvPr>
            <p:ph type="sldNum" sz="quarter" idx="10"/>
          </p:nvPr>
        </p:nvSpPr>
        <p:spPr/>
        <p:txBody>
          <a:bodyPr/>
          <a:lstStyle/>
          <a:p>
            <a:fld id="{71D12157-05B6-4761-8220-7E6B6251BDF6}"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Beam Width (1-way, 3 dB) = 2°</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Zenith</a:t>
            </a:r>
            <a:r>
              <a:rPr lang="en-US" baseline="0" dirty="0" smtClean="0"/>
              <a:t> pointing  frequency modulated continuous wave (</a:t>
            </a:r>
            <a:r>
              <a:rPr lang="en-US" dirty="0" smtClean="0"/>
              <a:t>FMCW</a:t>
            </a:r>
            <a:r>
              <a:rPr lang="en-US" baseline="0" dirty="0" smtClean="0"/>
              <a:t>) </a:t>
            </a:r>
            <a:r>
              <a:rPr lang="en-US" baseline="0" dirty="0" err="1" smtClean="0"/>
              <a:t>doppler</a:t>
            </a:r>
            <a:r>
              <a:rPr lang="en-US" baseline="0" dirty="0" smtClean="0"/>
              <a:t> radar </a:t>
            </a:r>
            <a:r>
              <a:rPr lang="en-US" dirty="0" smtClean="0"/>
              <a:t>– different from pulsed radar</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Uses</a:t>
            </a:r>
            <a:r>
              <a:rPr lang="en-US" baseline="0" dirty="0" smtClean="0"/>
              <a:t> the difference in the frequency between the output signal and the echo to determine the time which in turn can be used to calculate the distance to the reflected signal, however the frequency is also shifted by the fall velocity of the hydrometeors.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 interesting project would be to compare rainfall rates determined by the laser optical </a:t>
            </a:r>
            <a:r>
              <a:rPr lang="en-US" baseline="0" dirty="0" err="1" smtClean="0"/>
              <a:t>disdrometer</a:t>
            </a:r>
            <a:r>
              <a:rPr lang="en-US" baseline="0" dirty="0" smtClean="0"/>
              <a:t> and  micro rain radar</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Then compare this to the total precipitation recorded either by the tipping bucket or an instrument I will discuss in a moment.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Height resolution 35 ... 200 m</a:t>
            </a:r>
            <a:r>
              <a:rPr lang="en-US" baseline="0" dirty="0" smtClean="0"/>
              <a:t> – currently set at 150 meters,  with measurements over 31 levels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Averaging time 10 ... 3600 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Transmit</a:t>
            </a:r>
            <a:r>
              <a:rPr lang="en-US" baseline="0" dirty="0" smtClean="0"/>
              <a:t> power 50 </a:t>
            </a:r>
            <a:r>
              <a:rPr lang="en-US" baseline="0" dirty="0" err="1" smtClean="0"/>
              <a:t>mW</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measuring principle is based on the relation between </a:t>
            </a:r>
            <a:r>
              <a:rPr lang="en-US" dirty="0" err="1" smtClean="0"/>
              <a:t>dropsize</a:t>
            </a:r>
            <a:r>
              <a:rPr lang="en-US" dirty="0" smtClean="0"/>
              <a:t> and scattering </a:t>
            </a:r>
            <a:r>
              <a:rPr lang="en-US" dirty="0" err="1" smtClean="0"/>
              <a:t>crosssection</a:t>
            </a:r>
            <a:r>
              <a:rPr lang="en-US" dirty="0" smtClean="0"/>
              <a:t> and between </a:t>
            </a:r>
            <a:r>
              <a:rPr lang="en-US" dirty="0" err="1" smtClean="0"/>
              <a:t>dropsize</a:t>
            </a:r>
            <a:r>
              <a:rPr lang="en-US" dirty="0" smtClean="0"/>
              <a:t> and fall velocity. METEK Micro Rain Radar uses a </a:t>
            </a:r>
            <a:r>
              <a:rPr lang="en-US" dirty="0" err="1" smtClean="0"/>
              <a:t>monostatic</a:t>
            </a:r>
            <a:r>
              <a:rPr lang="en-US" dirty="0" smtClean="0"/>
              <a:t> antenna configuration for reliable retrieval of </a:t>
            </a:r>
            <a:r>
              <a:rPr lang="en-US" dirty="0" err="1" smtClean="0"/>
              <a:t>dropsize</a:t>
            </a:r>
            <a:r>
              <a:rPr lang="en-US" dirty="0" smtClean="0"/>
              <a:t> distribution (DSD). No a priori assumption on DSD-structure is required.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IEEE </a:t>
            </a:r>
            <a:r>
              <a:rPr lang="en-US" dirty="0" smtClean="0">
                <a:solidFill>
                  <a:srgbClr val="FF0000"/>
                </a:solidFill>
              </a:rPr>
              <a:t>K band </a:t>
            </a:r>
            <a:r>
              <a:rPr lang="en-US" dirty="0" smtClean="0"/>
              <a:t>is a portion of the electromagnetic spectrum in the microwave range of frequencies ranging between 18 and 27 GHz. K band between 18 and 26.5 GHz is absorbed easily by water vapor (H2O resonance peak at 22.24 GHz, 1.35 cm).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sz="1200" kern="1200" baseline="0" dirty="0" smtClean="0">
                <a:solidFill>
                  <a:schemeClr val="tx1"/>
                </a:solidFill>
                <a:latin typeface="+mn-lt"/>
                <a:ea typeface="+mn-ea"/>
                <a:cs typeface="+mn-cs"/>
              </a:rPr>
              <a:t>For radars with wavelengths  shorter than 3 cm, Mie scattering and attenuation must be considered in the evaluation of the data. The advantage of these shorter wavelength radars, however, is the low production costs because only small antenna sizes are needed to produce narrow beams and because of the low necessary transmitter power due to scattering gain. The cheaper, more flexible, shorter wavelength systems would allow for an extensive network of vertically pointing Doppler radars, leading to an improvement of the monitoring of rainfall with radar.</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1D12157-05B6-4761-8220-7E6B6251BDF6}"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measurement cycle can be adjusted between 2 and 120 seconds, currently 16 seconds</a:t>
            </a:r>
          </a:p>
          <a:p>
            <a:r>
              <a:rPr lang="en-US" sz="1200" kern="1200" baseline="0" dirty="0" smtClean="0">
                <a:solidFill>
                  <a:schemeClr val="tx1"/>
                </a:solidFill>
                <a:latin typeface="+mn-lt"/>
                <a:ea typeface="+mn-ea"/>
                <a:cs typeface="+mn-cs"/>
              </a:rPr>
              <a:t>Single lens system</a:t>
            </a:r>
          </a:p>
          <a:p>
            <a:r>
              <a:rPr lang="en-US" sz="1200" kern="1200" baseline="0" dirty="0" smtClean="0">
                <a:solidFill>
                  <a:schemeClr val="tx1"/>
                </a:solidFill>
                <a:latin typeface="+mn-lt"/>
                <a:ea typeface="+mn-ea"/>
                <a:cs typeface="+mn-cs"/>
              </a:rPr>
              <a:t>Sloped output window surface to drain water and a blower to dry.</a:t>
            </a:r>
          </a:p>
          <a:p>
            <a:r>
              <a:rPr lang="en-US" sz="1200" kern="1200" baseline="0" dirty="0" smtClean="0">
                <a:solidFill>
                  <a:schemeClr val="tx1"/>
                </a:solidFill>
                <a:latin typeface="+mn-lt"/>
                <a:ea typeface="+mn-ea"/>
                <a:cs typeface="+mn-cs"/>
              </a:rPr>
              <a:t>Laser </a:t>
            </a:r>
            <a:r>
              <a:rPr lang="en-US" sz="1200" kern="1200" baseline="0" dirty="0" err="1" smtClean="0">
                <a:solidFill>
                  <a:schemeClr val="tx1"/>
                </a:solidFill>
                <a:latin typeface="+mn-lt"/>
                <a:ea typeface="+mn-ea"/>
                <a:cs typeface="+mn-cs"/>
              </a:rPr>
              <a:t>InGaAs</a:t>
            </a:r>
            <a:r>
              <a:rPr lang="en-US" sz="1200" kern="1200" baseline="0" dirty="0" smtClean="0">
                <a:solidFill>
                  <a:schemeClr val="tx1"/>
                </a:solidFill>
                <a:latin typeface="+mn-lt"/>
                <a:ea typeface="+mn-ea"/>
                <a:cs typeface="+mn-cs"/>
              </a:rPr>
              <a:t> diode, 910 nm, (Class 1M)</a:t>
            </a:r>
            <a:endParaRPr lang="en-US" dirty="0"/>
          </a:p>
        </p:txBody>
      </p:sp>
      <p:sp>
        <p:nvSpPr>
          <p:cNvPr id="4" name="Slide Number Placeholder 3"/>
          <p:cNvSpPr>
            <a:spLocks noGrp="1"/>
          </p:cNvSpPr>
          <p:nvPr>
            <p:ph type="sldNum" sz="quarter" idx="10"/>
          </p:nvPr>
        </p:nvSpPr>
        <p:spPr/>
        <p:txBody>
          <a:bodyPr/>
          <a:lstStyle/>
          <a:p>
            <a:fld id="{71D12157-05B6-4761-8220-7E6B6251BDF6}"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Measurement method solid state grating spectrometer, silicon charge-couple</a:t>
            </a:r>
            <a:r>
              <a:rPr lang="en-US" baseline="0" dirty="0" smtClean="0"/>
              <a:t> device</a:t>
            </a:r>
            <a:r>
              <a:rPr lang="en-US" dirty="0" smtClean="0"/>
              <a:t> array (move charge between capacitive </a:t>
            </a:r>
            <a:r>
              <a:rPr lang="en-US" i="1" dirty="0" smtClean="0"/>
              <a:t>bins</a:t>
            </a:r>
            <a:r>
              <a:rPr lang="en-US" dirty="0" smtClean="0"/>
              <a:t> in the device-shift register)</a:t>
            </a:r>
          </a:p>
          <a:p>
            <a:r>
              <a:rPr lang="en-US" dirty="0" smtClean="0"/>
              <a:t>Wavelength range 350 nm to 1050 nm </a:t>
            </a:r>
          </a:p>
          <a:p>
            <a:r>
              <a:rPr lang="en-US" dirty="0" smtClean="0"/>
              <a:t>Resolution 3.6 nm </a:t>
            </a:r>
          </a:p>
          <a:p>
            <a:r>
              <a:rPr lang="en-US" dirty="0" smtClean="0"/>
              <a:t>Wavelength accuracy 0.5 nm </a:t>
            </a:r>
          </a:p>
          <a:p>
            <a:r>
              <a:rPr lang="en-US" dirty="0" smtClean="0"/>
              <a:t>View half-angle 1 º</a:t>
            </a:r>
            <a:endParaRPr lang="en-US" dirty="0"/>
          </a:p>
        </p:txBody>
      </p:sp>
      <p:sp>
        <p:nvSpPr>
          <p:cNvPr id="4" name="Slide Number Placeholder 3"/>
          <p:cNvSpPr>
            <a:spLocks noGrp="1"/>
          </p:cNvSpPr>
          <p:nvPr>
            <p:ph type="sldNum" sz="quarter" idx="10"/>
          </p:nvPr>
        </p:nvSpPr>
        <p:spPr/>
        <p:txBody>
          <a:bodyPr/>
          <a:lstStyle/>
          <a:p>
            <a:fld id="{71D12157-05B6-4761-8220-7E6B6251BDF6}"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manual that I can find</a:t>
            </a:r>
          </a:p>
          <a:p>
            <a:r>
              <a:rPr lang="en-US" dirty="0" smtClean="0"/>
              <a:t>Parts</a:t>
            </a:r>
            <a:r>
              <a:rPr lang="en-US" baseline="0" dirty="0" smtClean="0"/>
              <a:t> are no longer available from the manufacturer</a:t>
            </a:r>
          </a:p>
          <a:p>
            <a:r>
              <a:rPr lang="en-US" baseline="0" dirty="0" smtClean="0"/>
              <a:t>Two cell measurement </a:t>
            </a:r>
          </a:p>
          <a:p>
            <a:r>
              <a:rPr lang="en-US" baseline="0" dirty="0" smtClean="0"/>
              <a:t>UV wavelength 245 nm</a:t>
            </a:r>
          </a:p>
          <a:p>
            <a:r>
              <a:rPr lang="en-US" baseline="0" dirty="0" smtClean="0"/>
              <a:t>Compare absorption with the ozone scrubbed cell</a:t>
            </a:r>
            <a:endParaRPr lang="en-US" dirty="0"/>
          </a:p>
        </p:txBody>
      </p:sp>
      <p:sp>
        <p:nvSpPr>
          <p:cNvPr id="4" name="Slide Number Placeholder 3"/>
          <p:cNvSpPr>
            <a:spLocks noGrp="1"/>
          </p:cNvSpPr>
          <p:nvPr>
            <p:ph type="sldNum" sz="quarter" idx="10"/>
          </p:nvPr>
        </p:nvSpPr>
        <p:spPr/>
        <p:txBody>
          <a:bodyPr/>
          <a:lstStyle/>
          <a:p>
            <a:fld id="{71D12157-05B6-4761-8220-7E6B6251BDF6}"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Dome</a:t>
            </a:r>
            <a:r>
              <a:rPr lang="en-US" baseline="0" dirty="0" smtClean="0"/>
              <a:t> of fused silica (SiO</a:t>
            </a:r>
            <a:r>
              <a:rPr lang="en-US" sz="1200" baseline="-25000" dirty="0" smtClean="0"/>
              <a:t>2</a:t>
            </a:r>
            <a:r>
              <a:rPr lang="en-US" baseline="0" dirty="0" smtClean="0"/>
              <a:t>)</a:t>
            </a:r>
          </a:p>
          <a:p>
            <a:r>
              <a:rPr lang="en-US" baseline="0" dirty="0" smtClean="0"/>
              <a:t>Good for shedding water</a:t>
            </a:r>
          </a:p>
          <a:p>
            <a:r>
              <a:rPr lang="en-US" baseline="0" dirty="0" smtClean="0"/>
              <a:t>Snow does accumulate and must be removed </a:t>
            </a:r>
            <a:endParaRPr lang="en-US" dirty="0"/>
          </a:p>
        </p:txBody>
      </p:sp>
      <p:sp>
        <p:nvSpPr>
          <p:cNvPr id="4" name="Slide Number Placeholder 3"/>
          <p:cNvSpPr>
            <a:spLocks noGrp="1"/>
          </p:cNvSpPr>
          <p:nvPr>
            <p:ph type="sldNum" sz="quarter" idx="10"/>
          </p:nvPr>
        </p:nvSpPr>
        <p:spPr/>
        <p:txBody>
          <a:bodyPr/>
          <a:lstStyle/>
          <a:p>
            <a:fld id="{71D12157-05B6-4761-8220-7E6B6251BDF6}"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Sebastian</a:t>
            </a:r>
            <a:r>
              <a:rPr lang="en-US" baseline="0" dirty="0" smtClean="0"/>
              <a:t> </a:t>
            </a:r>
            <a:r>
              <a:rPr lang="en-US" baseline="0" dirty="0" err="1" smtClean="0"/>
              <a:t>Schimdt</a:t>
            </a:r>
            <a:r>
              <a:rPr lang="en-US" baseline="0" dirty="0" smtClean="0"/>
              <a:t> c</a:t>
            </a:r>
            <a:r>
              <a:rPr lang="en-US" dirty="0" smtClean="0"/>
              <a:t>alibrated against CG4</a:t>
            </a:r>
            <a:r>
              <a:rPr lang="en-US" baseline="0" dirty="0" smtClean="0"/>
              <a:t> with 180 degree hemispheric view</a:t>
            </a:r>
          </a:p>
          <a:p>
            <a:r>
              <a:rPr lang="en-US" baseline="0" dirty="0" smtClean="0"/>
              <a:t>Flat window design collects water and dirt</a:t>
            </a:r>
          </a:p>
          <a:p>
            <a:r>
              <a:rPr lang="en-US" baseline="0" dirty="0" smtClean="0"/>
              <a:t>Silicon (a metalloid) windows work as </a:t>
            </a:r>
            <a:r>
              <a:rPr lang="en-US" baseline="0" dirty="0" err="1" smtClean="0"/>
              <a:t>bandpass</a:t>
            </a:r>
            <a:r>
              <a:rPr lang="en-US" baseline="0" dirty="0" smtClean="0"/>
              <a:t> filters</a:t>
            </a:r>
          </a:p>
          <a:p>
            <a:r>
              <a:rPr lang="en-US" baseline="0" dirty="0" smtClean="0"/>
              <a:t>Interesting fact - Silicon and Germanium are less dense as solids like water.</a:t>
            </a:r>
          </a:p>
          <a:p>
            <a:r>
              <a:rPr lang="en-US" baseline="0" dirty="0" smtClean="0"/>
              <a:t>Demonstrate the hands on portion of the 1070 atmospheric radiation lab </a:t>
            </a:r>
          </a:p>
          <a:p>
            <a:r>
              <a:rPr lang="en-US" baseline="0" dirty="0" smtClean="0"/>
              <a:t>Kim </a:t>
            </a:r>
            <a:r>
              <a:rPr lang="en-US" baseline="0" dirty="0" err="1" smtClean="0"/>
              <a:t>Trenbath</a:t>
            </a:r>
            <a:r>
              <a:rPr lang="en-US" baseline="0" dirty="0" smtClean="0"/>
              <a:t> leading the effort in education research to assess the effectiveness of our labs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1D12157-05B6-4761-8220-7E6B6251BDF6}"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err="1" smtClean="0">
                <a:latin typeface="Times New Roman" pitchFamily="18" charset="0"/>
                <a:cs typeface="Arial" charset="0"/>
              </a:rPr>
              <a:t>Zeiss</a:t>
            </a:r>
            <a:r>
              <a:rPr lang="en-US" sz="1200" dirty="0" smtClean="0">
                <a:latin typeface="Times New Roman" pitchFamily="18" charset="0"/>
                <a:cs typeface="Arial" charset="0"/>
              </a:rPr>
              <a:t> MMS-1 </a:t>
            </a:r>
            <a:r>
              <a:rPr lang="en-US" sz="1200" dirty="0" smtClean="0">
                <a:latin typeface="Times New Roman" pitchFamily="18" charset="0"/>
              </a:rPr>
              <a:t>(300-1100 nm; Hamamatsu Si linear diode array)</a:t>
            </a:r>
          </a:p>
          <a:p>
            <a:endParaRPr lang="en-US" dirty="0" smtClean="0"/>
          </a:p>
          <a:p>
            <a:r>
              <a:rPr lang="en-US" dirty="0" err="1" smtClean="0"/>
              <a:t>Zeiss</a:t>
            </a:r>
            <a:r>
              <a:rPr lang="en-US" baseline="0" dirty="0" smtClean="0"/>
              <a:t> NIR PGS 2.2 </a:t>
            </a:r>
            <a:r>
              <a:rPr lang="en-US" sz="1200" dirty="0" smtClean="0">
                <a:latin typeface="Times New Roman" pitchFamily="18" charset="0"/>
              </a:rPr>
              <a:t> (900 – 2200 nm; Hamamatsu </a:t>
            </a:r>
            <a:r>
              <a:rPr lang="en-US" sz="1200" dirty="0" err="1" smtClean="0">
                <a:latin typeface="Times New Roman" pitchFamily="18" charset="0"/>
              </a:rPr>
              <a:t>InGaAs</a:t>
            </a:r>
            <a:r>
              <a:rPr lang="en-US" sz="1200" dirty="0" smtClean="0">
                <a:latin typeface="Times New Roman" pitchFamily="18" charset="0"/>
              </a:rPr>
              <a:t> linear diode array)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rPr>
              <a:t>Indium gallium arsenide (</a:t>
            </a:r>
            <a:r>
              <a:rPr lang="en-US" sz="1200" dirty="0" err="1" smtClean="0">
                <a:latin typeface="Times New Roman" pitchFamily="18" charset="0"/>
              </a:rPr>
              <a:t>InGaAs</a:t>
            </a:r>
            <a:r>
              <a:rPr lang="en-US" sz="1200" dirty="0" smtClean="0">
                <a:latin typeface="Times New Roman" pitchFamily="18" charset="0"/>
              </a:rPr>
              <a:t>) is a semiconductor composed of indium, gallium and arsenic.</a:t>
            </a:r>
          </a:p>
          <a:p>
            <a:pPr>
              <a:lnSpc>
                <a:spcPct val="80000"/>
              </a:lnSpc>
            </a:pPr>
            <a:r>
              <a:rPr lang="en-US" sz="1200" dirty="0" smtClean="0">
                <a:latin typeface="Times New Roman" pitchFamily="18" charset="0"/>
                <a:cs typeface="Arial" charset="0"/>
              </a:rPr>
              <a:t>8 nm resolution (full width half max) from 300-975 nm and 12 nm resolution from 975-2200 nm</a:t>
            </a:r>
          </a:p>
          <a:p>
            <a:pPr>
              <a:lnSpc>
                <a:spcPct val="80000"/>
              </a:lnSpc>
            </a:pPr>
            <a:endParaRPr lang="en-US" sz="1200" dirty="0" smtClean="0">
              <a:latin typeface="Times New Roman" pitchFamily="18" charset="0"/>
              <a:cs typeface="Arial" charset="0"/>
            </a:endParaRPr>
          </a:p>
          <a:p>
            <a:pPr>
              <a:lnSpc>
                <a:spcPct val="80000"/>
              </a:lnSpc>
            </a:pPr>
            <a:r>
              <a:rPr lang="en-US" sz="1200" dirty="0" smtClean="0">
                <a:latin typeface="Times New Roman" pitchFamily="18" charset="0"/>
                <a:cs typeface="Arial" charset="0"/>
              </a:rPr>
              <a:t>418 points acquired between 350 nm and 2150 nm</a:t>
            </a:r>
            <a:endParaRPr lang="en-US" sz="1200" dirty="0" smtClean="0">
              <a:latin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71D12157-05B6-4761-8220-7E6B6251BDF6}"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Maximum accumulation</a:t>
            </a:r>
            <a:r>
              <a:rPr lang="en-US" baseline="0" dirty="0" smtClean="0"/>
              <a:t> is 20 inches, but that also depends on the amount of antifreeze required.</a:t>
            </a:r>
          </a:p>
          <a:p>
            <a:r>
              <a:rPr lang="en-US" baseline="0" dirty="0" smtClean="0"/>
              <a:t>Load cell is a transducer that converts force into an electrical signal (</a:t>
            </a:r>
            <a:r>
              <a:rPr lang="en-US" baseline="0" dirty="0" err="1" smtClean="0"/>
              <a:t>millivolt</a:t>
            </a:r>
            <a:r>
              <a:rPr lang="en-US" baseline="0" dirty="0" smtClean="0"/>
              <a:t> range).</a:t>
            </a:r>
          </a:p>
          <a:p>
            <a:endParaRPr lang="en-US" baseline="0" dirty="0" smtClean="0"/>
          </a:p>
          <a:p>
            <a:r>
              <a:rPr lang="en-US" baseline="0" dirty="0" smtClean="0"/>
              <a:t>Catch diameter is 12 inches</a:t>
            </a:r>
          </a:p>
          <a:p>
            <a:endParaRPr lang="en-US" dirty="0" smtClean="0"/>
          </a:p>
          <a:p>
            <a:r>
              <a:rPr lang="en-US" dirty="0" smtClean="0"/>
              <a:t>James is in</a:t>
            </a:r>
            <a:r>
              <a:rPr lang="en-US" baseline="0" dirty="0" smtClean="0"/>
              <a:t> the process of working with ETI</a:t>
            </a:r>
          </a:p>
          <a:p>
            <a:r>
              <a:rPr lang="en-US" baseline="0" dirty="0" smtClean="0"/>
              <a:t>Mysteriously accumulating precipitation on clear sky days</a:t>
            </a:r>
          </a:p>
          <a:p>
            <a:r>
              <a:rPr lang="en-US" baseline="0" dirty="0" smtClean="0"/>
              <a:t>Interesting during wet snows – accumulation on rim and at the oil interface</a:t>
            </a:r>
          </a:p>
          <a:p>
            <a:r>
              <a:rPr lang="en-US" baseline="0" dirty="0" smtClean="0"/>
              <a:t>Likely will result in precipitation recorded after the storm is over.</a:t>
            </a:r>
          </a:p>
          <a:p>
            <a:r>
              <a:rPr lang="en-US" baseline="0" dirty="0" smtClean="0"/>
              <a:t>Not good for </a:t>
            </a:r>
            <a:r>
              <a:rPr lang="en-US" baseline="0" smtClean="0"/>
              <a:t>determining snowfall </a:t>
            </a:r>
            <a:r>
              <a:rPr lang="en-US" baseline="0" dirty="0" smtClean="0"/>
              <a:t>rate.</a:t>
            </a:r>
          </a:p>
          <a:p>
            <a:endParaRPr lang="en-US" baseline="0" dirty="0" smtClean="0"/>
          </a:p>
        </p:txBody>
      </p:sp>
      <p:sp>
        <p:nvSpPr>
          <p:cNvPr id="4" name="Slide Number Placeholder 3"/>
          <p:cNvSpPr>
            <a:spLocks noGrp="1"/>
          </p:cNvSpPr>
          <p:nvPr>
            <p:ph type="sldNum" sz="quarter" idx="10"/>
          </p:nvPr>
        </p:nvSpPr>
        <p:spPr/>
        <p:txBody>
          <a:bodyPr/>
          <a:lstStyle/>
          <a:p>
            <a:fld id="{71D12157-05B6-4761-8220-7E6B6251BDF6}"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Lidars</a:t>
            </a:r>
            <a:r>
              <a:rPr lang="en-US" dirty="0" smtClean="0"/>
              <a:t> used to measure </a:t>
            </a:r>
            <a:r>
              <a:rPr lang="en-US" sz="1200" kern="1200" baseline="0" dirty="0" smtClean="0">
                <a:solidFill>
                  <a:schemeClr val="tx1"/>
                </a:solidFill>
                <a:latin typeface="+mn-lt"/>
                <a:ea typeface="+mn-ea"/>
                <a:cs typeface="+mn-cs"/>
              </a:rPr>
              <a:t>episodic injections and background levels of stratospheric aerosols.</a:t>
            </a:r>
          </a:p>
          <a:p>
            <a:r>
              <a:rPr lang="en-US" sz="1200" kern="1200" baseline="0" dirty="0" smtClean="0">
                <a:solidFill>
                  <a:schemeClr val="tx1"/>
                </a:solidFill>
                <a:latin typeface="+mn-lt"/>
                <a:ea typeface="+mn-ea"/>
                <a:cs typeface="+mn-cs"/>
              </a:rPr>
              <a:t>Require clear sky conditions</a:t>
            </a:r>
          </a:p>
          <a:p>
            <a:r>
              <a:rPr lang="en-US" sz="1200" kern="1200" baseline="0" dirty="0" smtClean="0">
                <a:solidFill>
                  <a:schemeClr val="tx1"/>
                </a:solidFill>
                <a:latin typeface="+mn-lt"/>
                <a:ea typeface="+mn-ea"/>
                <a:cs typeface="+mn-cs"/>
              </a:rPr>
              <a:t>Automation will minimize the current </a:t>
            </a:r>
            <a:r>
              <a:rPr lang="en-US" sz="1200" kern="1200" baseline="0" dirty="0" err="1" smtClean="0">
                <a:solidFill>
                  <a:schemeClr val="tx1"/>
                </a:solidFill>
                <a:latin typeface="+mn-lt"/>
                <a:ea typeface="+mn-ea"/>
                <a:cs typeface="+mn-cs"/>
              </a:rPr>
              <a:t>lidar</a:t>
            </a:r>
            <a:r>
              <a:rPr lang="en-US" sz="1200" kern="1200" baseline="0" dirty="0" smtClean="0">
                <a:solidFill>
                  <a:schemeClr val="tx1"/>
                </a:solidFill>
                <a:latin typeface="+mn-lt"/>
                <a:ea typeface="+mn-ea"/>
                <a:cs typeface="+mn-cs"/>
              </a:rPr>
              <a:t> reliance on operator weather observations and maximize the number of observations obtained. </a:t>
            </a:r>
          </a:p>
          <a:p>
            <a:r>
              <a:rPr lang="en-US" sz="1200" kern="1200" baseline="0" dirty="0" smtClean="0">
                <a:solidFill>
                  <a:schemeClr val="tx1"/>
                </a:solidFill>
                <a:latin typeface="+mn-lt"/>
                <a:ea typeface="+mn-ea"/>
                <a:cs typeface="+mn-cs"/>
              </a:rPr>
              <a:t>Used the ATOC </a:t>
            </a:r>
            <a:r>
              <a:rPr lang="en-US" sz="1200" kern="1200" baseline="0" dirty="0" err="1" smtClean="0">
                <a:solidFill>
                  <a:schemeClr val="tx1"/>
                </a:solidFill>
                <a:latin typeface="+mn-lt"/>
                <a:ea typeface="+mn-ea"/>
                <a:cs typeface="+mn-cs"/>
              </a:rPr>
              <a:t>ceilometer’s</a:t>
            </a:r>
            <a:r>
              <a:rPr lang="en-US" sz="1200" kern="1200" baseline="0" dirty="0" smtClean="0">
                <a:solidFill>
                  <a:schemeClr val="tx1"/>
                </a:solidFill>
                <a:latin typeface="+mn-lt"/>
                <a:ea typeface="+mn-ea"/>
                <a:cs typeface="+mn-cs"/>
              </a:rPr>
              <a:t> ability to detect clouds to compare to the Infrared Cloud Thermometer’s detection ability</a:t>
            </a:r>
            <a:endParaRPr lang="en-US" dirty="0"/>
          </a:p>
        </p:txBody>
      </p:sp>
      <p:sp>
        <p:nvSpPr>
          <p:cNvPr id="4" name="Slide Number Placeholder 3"/>
          <p:cNvSpPr>
            <a:spLocks noGrp="1"/>
          </p:cNvSpPr>
          <p:nvPr>
            <p:ph type="sldNum" sz="quarter" idx="10"/>
          </p:nvPr>
        </p:nvSpPr>
        <p:spPr/>
        <p:txBody>
          <a:bodyPr/>
          <a:lstStyle/>
          <a:p>
            <a:fld id="{71D12157-05B6-4761-8220-7E6B6251BDF6}"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dirty="0" smtClean="0"/>
              <a:t>Hard to </a:t>
            </a:r>
            <a:r>
              <a:rPr lang="fr-CA" dirty="0" err="1" smtClean="0"/>
              <a:t>detect</a:t>
            </a:r>
            <a:r>
              <a:rPr lang="fr-CA" baseline="0" dirty="0" smtClean="0"/>
              <a:t> </a:t>
            </a:r>
            <a:r>
              <a:rPr lang="fr-CA" baseline="0" dirty="0" err="1" smtClean="0"/>
              <a:t>deep</a:t>
            </a:r>
            <a:r>
              <a:rPr lang="fr-CA" baseline="0" dirty="0" smtClean="0"/>
              <a:t> Convective </a:t>
            </a:r>
            <a:r>
              <a:rPr lang="fr-CA" baseline="0" dirty="0" err="1" smtClean="0"/>
              <a:t>Mixing</a:t>
            </a:r>
            <a:r>
              <a:rPr lang="fr-CA" baseline="0" dirty="0" smtClean="0"/>
              <a:t> Layer</a:t>
            </a:r>
          </a:p>
          <a:p>
            <a:r>
              <a:rPr lang="fr-CA" baseline="0" dirty="0" smtClean="0"/>
              <a:t>Uses </a:t>
            </a:r>
            <a:r>
              <a:rPr lang="fr-CA" baseline="0" dirty="0" err="1" smtClean="0"/>
              <a:t>Haar</a:t>
            </a:r>
            <a:r>
              <a:rPr lang="fr-CA" baseline="0" dirty="0" smtClean="0"/>
              <a:t> </a:t>
            </a:r>
            <a:r>
              <a:rPr lang="fr-CA" baseline="0" dirty="0" err="1" smtClean="0"/>
              <a:t>Wavelet</a:t>
            </a:r>
            <a:r>
              <a:rPr lang="fr-CA" baseline="0" dirty="0" smtClean="0"/>
              <a:t> </a:t>
            </a:r>
            <a:r>
              <a:rPr lang="fr-CA" baseline="0" dirty="0" err="1" smtClean="0"/>
              <a:t>Transform</a:t>
            </a:r>
            <a:endParaRPr lang="fr-FR" dirty="0"/>
          </a:p>
        </p:txBody>
      </p:sp>
      <p:sp>
        <p:nvSpPr>
          <p:cNvPr id="4" name="Espace réservé du numéro de diapositive 3"/>
          <p:cNvSpPr>
            <a:spLocks noGrp="1"/>
          </p:cNvSpPr>
          <p:nvPr>
            <p:ph type="sldNum" sz="quarter" idx="10"/>
          </p:nvPr>
        </p:nvSpPr>
        <p:spPr/>
        <p:txBody>
          <a:bodyPr/>
          <a:lstStyle/>
          <a:p>
            <a:fld id="{71D12157-05B6-4761-8220-7E6B6251BDF6}" type="slidenum">
              <a:rPr lang="en-US" smtClean="0"/>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Renovations</a:t>
            </a:r>
            <a:r>
              <a:rPr lang="en-US" baseline="0" dirty="0" smtClean="0"/>
              <a:t> committee was formed </a:t>
            </a:r>
          </a:p>
          <a:p>
            <a:r>
              <a:rPr lang="en-US" baseline="0" dirty="0" smtClean="0"/>
              <a:t>Peter </a:t>
            </a:r>
            <a:r>
              <a:rPr lang="en-US" baseline="0" dirty="0" err="1" smtClean="0"/>
              <a:t>Pilewskie</a:t>
            </a:r>
            <a:r>
              <a:rPr lang="en-US" baseline="0" dirty="0" smtClean="0"/>
              <a:t>, </a:t>
            </a:r>
            <a:r>
              <a:rPr lang="en-US" baseline="0" dirty="0" err="1" smtClean="0"/>
              <a:t>Linnea</a:t>
            </a:r>
            <a:r>
              <a:rPr lang="en-US" baseline="0" dirty="0" smtClean="0"/>
              <a:t> </a:t>
            </a:r>
            <a:r>
              <a:rPr lang="en-US" baseline="0" dirty="0" err="1" smtClean="0"/>
              <a:t>Avallone</a:t>
            </a:r>
            <a:r>
              <a:rPr lang="en-US" baseline="0" dirty="0" smtClean="0"/>
              <a:t>, Brian </a:t>
            </a:r>
            <a:r>
              <a:rPr lang="en-US" baseline="0" dirty="0" err="1" smtClean="0"/>
              <a:t>Toon</a:t>
            </a:r>
            <a:r>
              <a:rPr lang="en-US" baseline="0" dirty="0" smtClean="0"/>
              <a:t>, Scott Kittelman, John </a:t>
            </a:r>
            <a:r>
              <a:rPr lang="en-US" baseline="0" dirty="0" err="1" smtClean="0"/>
              <a:t>Cassano</a:t>
            </a:r>
            <a:r>
              <a:rPr lang="en-US" baseline="0" dirty="0" smtClean="0"/>
              <a:t>, Darin </a:t>
            </a:r>
            <a:r>
              <a:rPr lang="en-US" baseline="0" dirty="0" err="1" smtClean="0"/>
              <a:t>Toohey</a:t>
            </a:r>
            <a:endParaRPr lang="en-US" baseline="0" dirty="0" smtClean="0"/>
          </a:p>
          <a:p>
            <a:endParaRPr lang="en-US" baseline="0" dirty="0" smtClean="0"/>
          </a:p>
          <a:p>
            <a:r>
              <a:rPr lang="en-US" baseline="0" dirty="0" smtClean="0"/>
              <a:t>Construction was coordinated by Facilities management  20% for themselves and 15% contingency fee</a:t>
            </a:r>
          </a:p>
          <a:p>
            <a:endParaRPr lang="en-US" baseline="0" dirty="0" smtClean="0"/>
          </a:p>
          <a:p>
            <a:r>
              <a:rPr lang="en-US" baseline="0" dirty="0" smtClean="0"/>
              <a:t>Plumbing and electrical work, new entrance, new flooring,  paint, work benches, storage cabinets, wall mount crane, rooftop posts which could be used to mount an</a:t>
            </a:r>
          </a:p>
          <a:p>
            <a:r>
              <a:rPr lang="en-US" baseline="0" dirty="0" smtClean="0"/>
              <a:t>instrument platform.  </a:t>
            </a:r>
          </a:p>
          <a:p>
            <a:endParaRPr lang="en-US" baseline="0" dirty="0" smtClean="0"/>
          </a:p>
          <a:p>
            <a:r>
              <a:rPr lang="en-US" baseline="0" dirty="0" smtClean="0"/>
              <a:t>Because of the high fees charged by FAC man it was recognized early in the process that we needed to focus on the things which were absolutely necessary.</a:t>
            </a:r>
          </a:p>
          <a:p>
            <a:endParaRPr lang="en-US" dirty="0"/>
          </a:p>
        </p:txBody>
      </p:sp>
      <p:sp>
        <p:nvSpPr>
          <p:cNvPr id="4" name="Slide Number Placeholder 3"/>
          <p:cNvSpPr>
            <a:spLocks noGrp="1"/>
          </p:cNvSpPr>
          <p:nvPr>
            <p:ph type="sldNum" sz="quarter" idx="10"/>
          </p:nvPr>
        </p:nvSpPr>
        <p:spPr/>
        <p:txBody>
          <a:bodyPr/>
          <a:lstStyle/>
          <a:p>
            <a:fld id="{71D12157-05B6-4761-8220-7E6B6251BDF6}"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Duane Physics,</a:t>
            </a:r>
            <a:r>
              <a:rPr lang="en-US" baseline="0" dirty="0" smtClean="0"/>
              <a:t> </a:t>
            </a:r>
            <a:r>
              <a:rPr lang="en-US" dirty="0" smtClean="0"/>
              <a:t>Room D-318 under construction</a:t>
            </a:r>
          </a:p>
          <a:p>
            <a:r>
              <a:rPr lang="en-US" baseline="0" dirty="0" smtClean="0"/>
              <a:t>Students in </a:t>
            </a:r>
            <a:r>
              <a:rPr lang="en-US" baseline="0" dirty="0" err="1" smtClean="0"/>
              <a:t>Pilewskie’s</a:t>
            </a:r>
            <a:r>
              <a:rPr lang="en-US" baseline="0" dirty="0" smtClean="0"/>
              <a:t> spring 2008 instrumentation course assemble the ATOC wind tunnel in D-318  </a:t>
            </a:r>
            <a:endParaRPr lang="en-US" dirty="0"/>
          </a:p>
        </p:txBody>
      </p:sp>
      <p:sp>
        <p:nvSpPr>
          <p:cNvPr id="4" name="Slide Number Placeholder 3"/>
          <p:cNvSpPr>
            <a:spLocks noGrp="1"/>
          </p:cNvSpPr>
          <p:nvPr>
            <p:ph type="sldNum" sz="quarter" idx="10"/>
          </p:nvPr>
        </p:nvSpPr>
        <p:spPr/>
        <p:txBody>
          <a:bodyPr/>
          <a:lstStyle/>
          <a:p>
            <a:fld id="{71D12157-05B6-4761-8220-7E6B6251BDF6}"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Total</a:t>
            </a:r>
            <a:r>
              <a:rPr lang="en-US" baseline="0" dirty="0" smtClean="0"/>
              <a:t> commitment ~ $40k</a:t>
            </a:r>
          </a:p>
          <a:p>
            <a:endParaRPr lang="en-US" baseline="0" dirty="0" smtClean="0"/>
          </a:p>
          <a:p>
            <a:r>
              <a:rPr lang="en-US" baseline="0" dirty="0" smtClean="0"/>
              <a:t>Some donated items from the GFD lab</a:t>
            </a:r>
          </a:p>
          <a:p>
            <a:endParaRPr lang="en-US" baseline="0" dirty="0" smtClean="0"/>
          </a:p>
          <a:p>
            <a:r>
              <a:rPr lang="en-US" baseline="0" dirty="0" smtClean="0"/>
              <a:t>Lab supplies primary of instrumentation course</a:t>
            </a:r>
          </a:p>
          <a:p>
            <a:endParaRPr lang="en-US" baseline="0" dirty="0" smtClean="0"/>
          </a:p>
          <a:p>
            <a:r>
              <a:rPr lang="en-US" baseline="0" dirty="0" smtClean="0"/>
              <a:t>Electronics, data acquisition, computers, and software allow students to design and construct their own instrumentation</a:t>
            </a:r>
          </a:p>
          <a:p>
            <a:endParaRPr lang="en-US" dirty="0"/>
          </a:p>
        </p:txBody>
      </p:sp>
      <p:sp>
        <p:nvSpPr>
          <p:cNvPr id="4" name="Slide Number Placeholder 3"/>
          <p:cNvSpPr>
            <a:spLocks noGrp="1"/>
          </p:cNvSpPr>
          <p:nvPr>
            <p:ph type="sldNum" sz="quarter" idx="10"/>
          </p:nvPr>
        </p:nvSpPr>
        <p:spPr/>
        <p:txBody>
          <a:bodyPr/>
          <a:lstStyle/>
          <a:p>
            <a:fld id="{71D12157-05B6-4761-8220-7E6B6251BDF6}"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NSF Directorate for Education and Human Resources</a:t>
            </a:r>
            <a:r>
              <a:rPr lang="en-US" baseline="0" dirty="0" smtClean="0"/>
              <a:t> (EHR)</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Transforming Undergraduate Education in Science, Technology, Engineering and Mathematics (TUES)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Program seeks to improve the quality of science, technology, engineering, and mathematics (STEM) education for all undergraduate students.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Sky</a:t>
            </a:r>
            <a:r>
              <a:rPr lang="en-US" baseline="0" dirty="0" err="1" smtClean="0"/>
              <a:t>watch</a:t>
            </a:r>
            <a:r>
              <a:rPr lang="en-US" baseline="0" dirty="0" smtClean="0"/>
              <a:t> i</a:t>
            </a:r>
            <a:r>
              <a:rPr lang="en-US" dirty="0" smtClean="0"/>
              <a:t>nstrumentation on the rooftop totals  ~ $150k</a:t>
            </a: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Money from the grant pays only for instruments, and not for the effort put in by the principal investigators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the final proposal which was funded, </a:t>
            </a:r>
            <a:r>
              <a:rPr lang="en-US" baseline="0" dirty="0" err="1" smtClean="0"/>
              <a:t>Katja</a:t>
            </a:r>
            <a:r>
              <a:rPr lang="en-US" baseline="0" dirty="0" smtClean="0"/>
              <a:t> Friedrich joined the team bringing her expertise in precipitation instrumentation.</a:t>
            </a:r>
          </a:p>
        </p:txBody>
      </p:sp>
      <p:sp>
        <p:nvSpPr>
          <p:cNvPr id="4" name="Slide Number Placeholder 3"/>
          <p:cNvSpPr>
            <a:spLocks noGrp="1"/>
          </p:cNvSpPr>
          <p:nvPr>
            <p:ph type="sldNum" sz="quarter" idx="10"/>
          </p:nvPr>
        </p:nvSpPr>
        <p:spPr/>
        <p:txBody>
          <a:bodyPr/>
          <a:lstStyle/>
          <a:p>
            <a:fld id="{71D12157-05B6-4761-8220-7E6B6251BDF6}"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Point out items as the video progresses</a:t>
            </a:r>
            <a:endParaRPr lang="en-US" dirty="0"/>
          </a:p>
        </p:txBody>
      </p:sp>
      <p:sp>
        <p:nvSpPr>
          <p:cNvPr id="4" name="Slide Number Placeholder 3"/>
          <p:cNvSpPr>
            <a:spLocks noGrp="1"/>
          </p:cNvSpPr>
          <p:nvPr>
            <p:ph type="sldNum" sz="quarter" idx="10"/>
          </p:nvPr>
        </p:nvSpPr>
        <p:spPr/>
        <p:txBody>
          <a:bodyPr/>
          <a:lstStyle/>
          <a:p>
            <a:fld id="{71D12157-05B6-4761-8220-7E6B6251BDF6}"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laser pointer to show</a:t>
            </a:r>
            <a:r>
              <a:rPr lang="en-US" baseline="0" dirty="0" smtClean="0"/>
              <a:t> items on the platform as you name them</a:t>
            </a:r>
          </a:p>
          <a:p>
            <a:r>
              <a:rPr lang="en-US" baseline="0" dirty="0" smtClean="0"/>
              <a:t>Graduate student appreciation week next week</a:t>
            </a:r>
            <a:endParaRPr lang="en-US" dirty="0"/>
          </a:p>
        </p:txBody>
      </p:sp>
      <p:sp>
        <p:nvSpPr>
          <p:cNvPr id="4" name="Slide Number Placeholder 3"/>
          <p:cNvSpPr>
            <a:spLocks noGrp="1"/>
          </p:cNvSpPr>
          <p:nvPr>
            <p:ph type="sldNum" sz="quarter" idx="10"/>
          </p:nvPr>
        </p:nvSpPr>
        <p:spPr/>
        <p:txBody>
          <a:bodyPr/>
          <a:lstStyle/>
          <a:p>
            <a:fld id="{71D12157-05B6-4761-8220-7E6B6251BDF6}"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Make special note of the temperature accuracy, and this does not include any systematic error due to location</a:t>
            </a:r>
          </a:p>
          <a:p>
            <a:r>
              <a:rPr lang="en-US" sz="1200" kern="1200" baseline="0" dirty="0" smtClean="0">
                <a:solidFill>
                  <a:schemeClr val="tx1"/>
                </a:solidFill>
                <a:latin typeface="+mn-lt"/>
                <a:ea typeface="+mn-ea"/>
                <a:cs typeface="+mn-cs"/>
              </a:rPr>
              <a:t>White passive radiation shield protects humidity and temperature sensors from direct solar radiation</a:t>
            </a:r>
          </a:p>
          <a:p>
            <a:r>
              <a:rPr lang="en-US" sz="1200" kern="1200" baseline="0" dirty="0" smtClean="0">
                <a:solidFill>
                  <a:schemeClr val="tx1"/>
                </a:solidFill>
                <a:latin typeface="+mn-lt"/>
                <a:ea typeface="+mn-ea"/>
                <a:cs typeface="+mn-cs"/>
              </a:rPr>
              <a:t>Dave Porter did a study comparing offset due to different radiation shields (statistical effort)</a:t>
            </a: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Sensors:</a:t>
            </a:r>
          </a:p>
          <a:p>
            <a:r>
              <a:rPr lang="en-US" sz="1200" kern="1200" baseline="0" dirty="0" smtClean="0">
                <a:solidFill>
                  <a:schemeClr val="tx1"/>
                </a:solidFill>
                <a:latin typeface="+mn-lt"/>
                <a:ea typeface="+mn-ea"/>
                <a:cs typeface="+mn-cs"/>
              </a:rPr>
              <a:t>Barometric Pressure </a:t>
            </a:r>
          </a:p>
          <a:p>
            <a:r>
              <a:rPr lang="en-US" sz="1200" kern="1200" baseline="0" dirty="0" smtClean="0">
                <a:solidFill>
                  <a:schemeClr val="tx1"/>
                </a:solidFill>
                <a:latin typeface="+mn-lt"/>
                <a:ea typeface="+mn-ea"/>
                <a:cs typeface="+mn-cs"/>
              </a:rPr>
              <a:t>	Range 540 to 1100 </a:t>
            </a:r>
            <a:r>
              <a:rPr lang="en-US" sz="1200" kern="1200" baseline="0" dirty="0" err="1" smtClean="0">
                <a:solidFill>
                  <a:schemeClr val="tx1"/>
                </a:solidFill>
                <a:latin typeface="+mn-lt"/>
                <a:ea typeface="+mn-ea"/>
                <a:cs typeface="+mn-cs"/>
              </a:rPr>
              <a:t>hPa</a:t>
            </a:r>
            <a:r>
              <a:rPr lang="en-US" sz="1200" kern="1200" baseline="0" dirty="0" smtClean="0">
                <a:solidFill>
                  <a:schemeClr val="tx1"/>
                </a:solidFill>
                <a:latin typeface="+mn-lt"/>
                <a:ea typeface="+mn-ea"/>
                <a:cs typeface="+mn-cs"/>
              </a:rPr>
              <a:t> , accuracy = +/- 1 </a:t>
            </a:r>
            <a:r>
              <a:rPr lang="en-US" sz="1200" kern="1200" baseline="0" dirty="0" err="1" smtClean="0">
                <a:solidFill>
                  <a:schemeClr val="tx1"/>
                </a:solidFill>
                <a:latin typeface="+mn-lt"/>
                <a:ea typeface="+mn-ea"/>
                <a:cs typeface="+mn-cs"/>
              </a:rPr>
              <a:t>hPa</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Temperature – </a:t>
            </a:r>
            <a:r>
              <a:rPr lang="en-US" sz="1200" kern="1200" baseline="0" dirty="0" err="1" smtClean="0">
                <a:solidFill>
                  <a:schemeClr val="tx1"/>
                </a:solidFill>
                <a:latin typeface="+mn-lt"/>
                <a:ea typeface="+mn-ea"/>
                <a:cs typeface="+mn-cs"/>
              </a:rPr>
              <a:t>Thermistor</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range -40° to +65° C, accuracy +/- 0.5 C</a:t>
            </a:r>
          </a:p>
          <a:p>
            <a:r>
              <a:rPr lang="en-US" sz="1200" kern="1200" baseline="0" dirty="0" smtClean="0">
                <a:solidFill>
                  <a:schemeClr val="tx1"/>
                </a:solidFill>
                <a:latin typeface="+mn-lt"/>
                <a:ea typeface="+mn-ea"/>
                <a:cs typeface="+mn-cs"/>
              </a:rPr>
              <a:t>Relative Humidity -  Film capacitor element</a:t>
            </a:r>
          </a:p>
          <a:p>
            <a:r>
              <a:rPr lang="en-US" sz="1200" kern="1200" baseline="0" dirty="0" smtClean="0">
                <a:solidFill>
                  <a:schemeClr val="tx1"/>
                </a:solidFill>
                <a:latin typeface="+mn-lt"/>
                <a:ea typeface="+mn-ea"/>
                <a:cs typeface="+mn-cs"/>
              </a:rPr>
              <a:t>	Resolution and Units -1%,  Range - 1 to 100% RH, Accuracy  ±3% (0 to 90% RH), ±4% (90 to 100% RH)</a:t>
            </a:r>
          </a:p>
          <a:p>
            <a:r>
              <a:rPr lang="en-US" sz="1200" kern="1200" baseline="0" dirty="0" smtClean="0">
                <a:solidFill>
                  <a:schemeClr val="tx1"/>
                </a:solidFill>
                <a:latin typeface="+mn-lt"/>
                <a:ea typeface="+mn-ea"/>
                <a:cs typeface="+mn-cs"/>
              </a:rPr>
              <a:t>Rain gauge </a:t>
            </a:r>
          </a:p>
          <a:p>
            <a:r>
              <a:rPr lang="en-US" sz="1200" kern="1200" baseline="0" dirty="0" smtClean="0">
                <a:solidFill>
                  <a:schemeClr val="tx1"/>
                </a:solidFill>
                <a:latin typeface="+mn-lt"/>
                <a:ea typeface="+mn-ea"/>
                <a:cs typeface="+mn-cs"/>
              </a:rPr>
              <a:t>	resolution 0.2mm (one tip) , accuracy = +/- 3% of total</a:t>
            </a:r>
          </a:p>
          <a:p>
            <a:r>
              <a:rPr lang="en-US" sz="1200" kern="1200" baseline="0" dirty="0" smtClean="0">
                <a:solidFill>
                  <a:schemeClr val="tx1"/>
                </a:solidFill>
                <a:latin typeface="+mn-lt"/>
                <a:ea typeface="+mn-ea"/>
                <a:cs typeface="+mn-cs"/>
              </a:rPr>
              <a:t>	catch diameter is 8.75 inches</a:t>
            </a:r>
          </a:p>
          <a:p>
            <a:r>
              <a:rPr lang="en-US" sz="1200" kern="1200" baseline="0" dirty="0" smtClean="0">
                <a:solidFill>
                  <a:schemeClr val="tx1"/>
                </a:solidFill>
                <a:latin typeface="+mn-lt"/>
                <a:ea typeface="+mn-ea"/>
                <a:cs typeface="+mn-cs"/>
              </a:rPr>
              <a:t>Solar radiation</a:t>
            </a:r>
          </a:p>
          <a:p>
            <a:r>
              <a:rPr lang="en-US" sz="1200" kern="1200" baseline="0" dirty="0" smtClean="0">
                <a:solidFill>
                  <a:schemeClr val="tx1"/>
                </a:solidFill>
                <a:latin typeface="+mn-lt"/>
                <a:ea typeface="+mn-ea"/>
                <a:cs typeface="+mn-cs"/>
              </a:rPr>
              <a:t>	resolution 1 W/m^2, range 0 to 1800 W/m^2, accuracy = +/- 5% of full scale</a:t>
            </a:r>
          </a:p>
          <a:p>
            <a:endParaRPr lang="en-US" dirty="0"/>
          </a:p>
        </p:txBody>
      </p:sp>
      <p:sp>
        <p:nvSpPr>
          <p:cNvPr id="4" name="Slide Number Placeholder 3"/>
          <p:cNvSpPr>
            <a:spLocks noGrp="1"/>
          </p:cNvSpPr>
          <p:nvPr>
            <p:ph type="sldNum" sz="quarter" idx="10"/>
          </p:nvPr>
        </p:nvSpPr>
        <p:spPr/>
        <p:txBody>
          <a:bodyPr/>
          <a:lstStyle/>
          <a:p>
            <a:fld id="{71D12157-05B6-4761-8220-7E6B6251BDF6}"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Drop size Distribution Measurement (</a:t>
            </a:r>
            <a:r>
              <a:rPr lang="en-US" dirty="0" err="1" smtClean="0"/>
              <a:t>Disdrometer</a:t>
            </a: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Current</a:t>
            </a:r>
            <a:r>
              <a:rPr lang="en-US" baseline="0" dirty="0" smtClean="0"/>
              <a:t> measure</a:t>
            </a:r>
            <a:r>
              <a:rPr lang="en-US" dirty="0" smtClean="0"/>
              <a:t> period is 30 seconds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Rain rate range</a:t>
            </a:r>
            <a:r>
              <a:rPr lang="en-US" baseline="0" dirty="0" smtClean="0"/>
              <a:t> 0.001 mm/hour to 1,200 mm/hour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err="1" smtClean="0"/>
              <a:t>dBZ</a:t>
            </a:r>
            <a:r>
              <a:rPr lang="en-US" dirty="0" smtClean="0"/>
              <a:t>-scale of rain:</a:t>
            </a:r>
            <a:r>
              <a:rPr lang="en-US" baseline="0" dirty="0" smtClean="0"/>
              <a:t> &gt;</a:t>
            </a:r>
            <a:r>
              <a:rPr lang="en-US" dirty="0" smtClean="0"/>
              <a:t>40 heavy, </a:t>
            </a:r>
            <a:r>
              <a:rPr lang="en-US" baseline="0" dirty="0" smtClean="0"/>
              <a:t> </a:t>
            </a:r>
            <a:r>
              <a:rPr lang="en-US" dirty="0" smtClean="0"/>
              <a:t>24-39 moderate, 8-23 light ,0-8 Barely anything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reference level for Z is 1 mm</a:t>
            </a:r>
            <a:r>
              <a:rPr lang="en-US" baseline="30000" dirty="0" smtClean="0"/>
              <a:t>6</a:t>
            </a:r>
            <a:r>
              <a:rPr lang="en-US" dirty="0" smtClean="0"/>
              <a:t> </a:t>
            </a:r>
            <a:r>
              <a:rPr lang="en-US" dirty="0" smtClean="0">
                <a:hlinkClick r:id="rId3" action="ppaction://hlinkfile" tooltip="Meter"/>
              </a:rPr>
              <a:t>m</a:t>
            </a:r>
            <a:r>
              <a:rPr lang="en-US" baseline="30000" dirty="0" smtClean="0"/>
              <a:t>-3</a:t>
            </a:r>
            <a:r>
              <a:rPr lang="en-US" dirty="0" smtClean="0"/>
              <a:t>, which is equal to 1 </a:t>
            </a:r>
            <a:r>
              <a:rPr lang="en-US" dirty="0" smtClean="0">
                <a:hlinkClick r:id="rId4" action="ppaction://hlinkfile" tooltip="Μm"/>
              </a:rPr>
              <a:t>μm</a:t>
            </a:r>
            <a:r>
              <a:rPr lang="en-US" baseline="30000" dirty="0" smtClean="0"/>
              <a:t>3</a:t>
            </a:r>
            <a:r>
              <a:rPr lang="en-US" dirty="0" smtClean="0"/>
              <a:t>. It is related to the number of drops per unit volume and the sixth power of drop diameter.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Laser diode</a:t>
            </a:r>
            <a:r>
              <a:rPr lang="en-US" baseline="0" dirty="0" smtClean="0"/>
              <a:t> 650 nm , 3 </a:t>
            </a:r>
            <a:r>
              <a:rPr lang="en-US" baseline="0" dirty="0" err="1" smtClean="0"/>
              <a:t>mW</a:t>
            </a:r>
            <a:r>
              <a:rPr lang="en-US" baseline="0" dirty="0" smtClean="0"/>
              <a:t>, class II</a:t>
            </a:r>
            <a:endParaRPr lang="en-US" dirty="0"/>
          </a:p>
        </p:txBody>
      </p:sp>
      <p:sp>
        <p:nvSpPr>
          <p:cNvPr id="4" name="Slide Number Placeholder 3"/>
          <p:cNvSpPr>
            <a:spLocks noGrp="1"/>
          </p:cNvSpPr>
          <p:nvPr>
            <p:ph type="sldNum" sz="quarter" idx="10"/>
          </p:nvPr>
        </p:nvSpPr>
        <p:spPr/>
        <p:txBody>
          <a:bodyPr/>
          <a:lstStyle/>
          <a:p>
            <a:fld id="{71D12157-05B6-4761-8220-7E6B6251BDF6}"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36544487-C08C-45B8-B76C-09EC3C832AC7}" type="datetimeFigureOut">
              <a:rPr lang="en-US"/>
              <a:pPr>
                <a:defRPr/>
              </a:pPr>
              <a:t>1/4/2011</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6D983DE8-09F4-4F56-A55E-8733F46FED3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FD910677-0331-4060-B5F2-98D71725FFB3}" type="datetimeFigureOut">
              <a:rPr lang="en-US"/>
              <a:pPr>
                <a:defRPr/>
              </a:pPr>
              <a:t>1/4/2011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A59CD3F-000D-4F84-91EE-69551E70D263}" type="slidenum">
              <a:rPr lang="en-US"/>
              <a:pPr>
                <a:defRPr/>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62869DE-AE7F-4ED2-919C-6957E417730D}" type="datetimeFigureOut">
              <a:rPr lang="en-US"/>
              <a:pPr>
                <a:defRPr/>
              </a:pPr>
              <a:t>1/4/2011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9EBFC64-4618-4AC3-8100-2AEAEC6D0CA4}" type="slidenum">
              <a:rPr lang="en-US"/>
              <a:pPr>
                <a:defRPr/>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021E6B7-B5FF-412D-AEB1-27447065644F}" type="datetimeFigureOut">
              <a:rPr lang="en-US"/>
              <a:pPr>
                <a:defRPr/>
              </a:pPr>
              <a:t>1/4/2011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5704FB24-EC95-4BD8-9B7F-6210A11DA320}" type="slidenum">
              <a:rPr lang="en-US"/>
              <a:pPr>
                <a:defRPr/>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301EE92-FB32-4E7A-8359-E2289C275C88}" type="datetimeFigureOut">
              <a:rPr lang="en-US"/>
              <a:pPr>
                <a:defRPr/>
              </a:pPr>
              <a:t>1/4/2011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32A3E0-69CD-42C5-BF06-A8F55D30B1F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236C1643-6AC1-4375-877A-708E7A0F8F30}" type="datetimeFigureOut">
              <a:rPr lang="en-US"/>
              <a:pPr>
                <a:defRPr/>
              </a:pPr>
              <a:t>1/4/2011</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C072FC14-5DD0-4B7B-986F-7811C8F715E4}" type="slidenum">
              <a:rPr lang="en-US"/>
              <a:pPr>
                <a:defRPr/>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ECA62E92-D83F-45DB-853A-9A0FB9365638}" type="datetimeFigureOut">
              <a:rPr lang="en-US"/>
              <a:pPr>
                <a:defRPr/>
              </a:pPr>
              <a:t>1/4/2011</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09108E74-0412-4BB8-98DE-8917410C98DF}" type="slidenum">
              <a:rPr lang="en-US"/>
              <a:pPr>
                <a:defRPr/>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F9EA31C6-10DA-4524-82CC-38D3C964B28E}" type="datetimeFigureOut">
              <a:rPr lang="en-US"/>
              <a:pPr>
                <a:defRPr/>
              </a:pPr>
              <a:t>1/4/2011</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236A0AD8-6B47-4542-8910-AADE057E8634}" type="slidenum">
              <a:rPr lang="en-US"/>
              <a:pPr>
                <a:defRPr/>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BE3D0699-11C1-4C06-9059-F30A3EA2B057}" type="datetimeFigureOut">
              <a:rPr lang="en-US"/>
              <a:pPr>
                <a:defRPr/>
              </a:pPr>
              <a:t>1/4/2011</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9FA41EC4-3F48-4515-AA11-05827D73FB02}" type="slidenum">
              <a:rPr lang="en-US"/>
              <a:pPr>
                <a:defRPr/>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2D58E0B2-AFC8-4F2E-B472-E9EDF1A8BD18}" type="datetimeFigureOut">
              <a:rPr lang="en-US"/>
              <a:pPr>
                <a:defRPr/>
              </a:pPr>
              <a:t>1/4/2011</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D59AAFDC-257B-49CA-8278-FBCD41E363F5}" type="slidenum">
              <a:rPr lang="en-US"/>
              <a:pPr>
                <a:defRPr/>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0E667FED-6CE6-4000-AC5C-BBDA8373A015}" type="datetimeFigureOut">
              <a:rPr lang="en-US"/>
              <a:pPr>
                <a:defRPr/>
              </a:pPr>
              <a:t>1/4/2011</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51E536A5-5E99-4A5C-A7DE-A4046A12940F}" type="slidenum">
              <a:rPr lang="en-US"/>
              <a:pPr>
                <a:defRPr/>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BEE69841-DA36-4549-B489-1B391BECB9A6}" type="datetimeFigureOut">
              <a:rPr lang="en-US"/>
              <a:pPr>
                <a:defRPr/>
              </a:pPr>
              <a:t>1/4/2011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57050B1C-DEA6-4FA3-86CF-38856AD8EDAA}"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683" r:id="rId1"/>
    <p:sldLayoutId id="2147483675" r:id="rId2"/>
    <p:sldLayoutId id="2147483684" r:id="rId3"/>
    <p:sldLayoutId id="2147483676" r:id="rId4"/>
    <p:sldLayoutId id="2147483677" r:id="rId5"/>
    <p:sldLayoutId id="2147483678" r:id="rId6"/>
    <p:sldLayoutId id="2147483679" r:id="rId7"/>
    <p:sldLayoutId id="2147483680" r:id="rId8"/>
    <p:sldLayoutId id="2147483685" r:id="rId9"/>
    <p:sldLayoutId id="2147483681" r:id="rId10"/>
    <p:sldLayoutId id="2147483682" r:id="rId11"/>
  </p:sldLayoutIdLst>
  <p:transition>
    <p:fade/>
  </p:transition>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hyperlink" Target="http://skywatch.colorado.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video" Target="file:///\\lasp-smb\leblanc\roof%20top\data\sun\a.mpg" TargetMode="Externa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video" Target="file:///\\lasp-smb\leblanc\Presentations\vid_10_04_07.mp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kywatch.colorado.edu/"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26.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40.png"/><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file:///\\lasp-smb\leblanc\Presentations\Skywatch%20tour.avi" TargetMode="Externa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991600" cy="1981200"/>
          </a:xfrm>
        </p:spPr>
        <p:txBody>
          <a:bodyPr>
            <a:normAutofit fontScale="90000"/>
          </a:bodyPr>
          <a:lstStyle/>
          <a:p>
            <a:pPr algn="l" fontAlgn="auto">
              <a:spcAft>
                <a:spcPts val="0"/>
              </a:spcAft>
              <a:defRPr/>
            </a:pPr>
            <a:r>
              <a:rPr lang="fr-CA" dirty="0" smtClean="0"/>
              <a:t>The </a:t>
            </a:r>
            <a:r>
              <a:rPr lang="fr-CA" dirty="0" err="1" smtClean="0"/>
              <a:t>Skywatch</a:t>
            </a:r>
            <a:r>
              <a:rPr lang="fr-CA" dirty="0" smtClean="0"/>
              <a:t>  </a:t>
            </a:r>
            <a:r>
              <a:rPr lang="fr-CA" dirty="0" err="1" smtClean="0"/>
              <a:t>Observatory</a:t>
            </a:r>
            <a:r>
              <a:rPr lang="fr-CA" dirty="0" smtClean="0"/>
              <a:t>:</a:t>
            </a:r>
            <a:br>
              <a:rPr lang="fr-CA" dirty="0" smtClean="0"/>
            </a:br>
            <a:r>
              <a:rPr lang="fr-CA" dirty="0" smtClean="0"/>
              <a:t>ATOC </a:t>
            </a:r>
            <a:r>
              <a:rPr lang="fr-CA" dirty="0" err="1" smtClean="0"/>
              <a:t>keeping</a:t>
            </a:r>
            <a:r>
              <a:rPr lang="fr-CA" dirty="0" smtClean="0"/>
              <a:t> an </a:t>
            </a:r>
            <a:r>
              <a:rPr lang="fr-CA" dirty="0" err="1" smtClean="0"/>
              <a:t>eye</a:t>
            </a:r>
            <a:r>
              <a:rPr lang="fr-CA" dirty="0" smtClean="0"/>
              <a:t> to the </a:t>
            </a:r>
            <a:r>
              <a:rPr lang="fr-CA" dirty="0" err="1" smtClean="0"/>
              <a:t>sky</a:t>
            </a:r>
            <a:endParaRPr lang="en-US" dirty="0"/>
          </a:p>
        </p:txBody>
      </p:sp>
      <p:sp>
        <p:nvSpPr>
          <p:cNvPr id="3" name="Subtitle 2"/>
          <p:cNvSpPr>
            <a:spLocks noGrp="1"/>
          </p:cNvSpPr>
          <p:nvPr>
            <p:ph type="subTitle" idx="1"/>
          </p:nvPr>
        </p:nvSpPr>
        <p:spPr>
          <a:xfrm>
            <a:off x="4572000" y="2514600"/>
            <a:ext cx="3816350" cy="1752600"/>
          </a:xfrm>
        </p:spPr>
        <p:txBody>
          <a:bodyPr>
            <a:normAutofit/>
          </a:bodyPr>
          <a:lstStyle/>
          <a:p>
            <a:pPr marR="0">
              <a:lnSpc>
                <a:spcPct val="80000"/>
              </a:lnSpc>
            </a:pPr>
            <a:r>
              <a:rPr lang="fr-CA" sz="2200" dirty="0" smtClean="0">
                <a:hlinkClick r:id="rId2"/>
              </a:rPr>
              <a:t>http://</a:t>
            </a:r>
            <a:r>
              <a:rPr lang="fr-CA" sz="2200" dirty="0" smtClean="0">
                <a:hlinkClick r:id="rId2"/>
              </a:rPr>
              <a:t>skywatch.colorado.edu</a:t>
            </a:r>
            <a:endParaRPr lang="fr-CA" sz="2200" dirty="0" smtClean="0"/>
          </a:p>
        </p:txBody>
      </p:sp>
      <p:pic>
        <p:nvPicPr>
          <p:cNvPr id="4" name="Picture 3" descr="atoc_logo_col_long_lg.tif"/>
          <p:cNvPicPr>
            <a:picLocks noChangeAspect="1"/>
          </p:cNvPicPr>
          <p:nvPr/>
        </p:nvPicPr>
        <p:blipFill>
          <a:blip r:embed="rId3" cstate="print"/>
          <a:stretch>
            <a:fillRect/>
          </a:stretch>
        </p:blipFill>
        <p:spPr>
          <a:xfrm>
            <a:off x="260132" y="4191000"/>
            <a:ext cx="4997668" cy="2362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229600" cy="1143000"/>
          </a:xfrm>
        </p:spPr>
        <p:txBody>
          <a:bodyPr/>
          <a:lstStyle/>
          <a:p>
            <a:r>
              <a:rPr lang="en-US" smtClean="0"/>
              <a:t> Laser Optical Disdrometer</a:t>
            </a:r>
            <a:endParaRPr lang="en-US"/>
          </a:p>
        </p:txBody>
      </p:sp>
      <p:sp>
        <p:nvSpPr>
          <p:cNvPr id="3" name="Content Placeholder 2"/>
          <p:cNvSpPr>
            <a:spLocks noGrp="1"/>
          </p:cNvSpPr>
          <p:nvPr>
            <p:ph idx="1"/>
          </p:nvPr>
        </p:nvSpPr>
        <p:spPr>
          <a:xfrm>
            <a:off x="228600" y="1981200"/>
            <a:ext cx="6400800" cy="4648200"/>
          </a:xfrm>
        </p:spPr>
        <p:txBody>
          <a:bodyPr/>
          <a:lstStyle/>
          <a:p>
            <a:r>
              <a:rPr lang="en-US" sz="2400" dirty="0" smtClean="0"/>
              <a:t>Laser diode beam  1 mm x 30 mm x 180 mm </a:t>
            </a:r>
          </a:p>
          <a:p>
            <a:r>
              <a:rPr lang="en-US" sz="2400" dirty="0" smtClean="0"/>
              <a:t>Simultaneous measurement of </a:t>
            </a:r>
          </a:p>
          <a:p>
            <a:pPr>
              <a:buNone/>
            </a:pPr>
            <a:r>
              <a:rPr lang="en-US" sz="2400" dirty="0" smtClean="0"/>
              <a:t>hydrometeor  diameter and velocity</a:t>
            </a:r>
          </a:p>
          <a:p>
            <a:pPr>
              <a:buNone/>
            </a:pPr>
            <a:r>
              <a:rPr lang="en-US" sz="2400" dirty="0" smtClean="0"/>
              <a:t>PAR-SI-VEL</a:t>
            </a:r>
          </a:p>
          <a:p>
            <a:r>
              <a:rPr lang="en-US" sz="2400" dirty="0" smtClean="0"/>
              <a:t>Derives accumulated rainfall, </a:t>
            </a:r>
          </a:p>
          <a:p>
            <a:pPr>
              <a:buNone/>
            </a:pPr>
            <a:r>
              <a:rPr lang="en-US" sz="2400" dirty="0" smtClean="0"/>
              <a:t>equivalent radar  reflectivity (</a:t>
            </a:r>
            <a:r>
              <a:rPr lang="en-US" sz="2400" dirty="0" err="1" smtClean="0"/>
              <a:t>dBZ</a:t>
            </a:r>
            <a:r>
              <a:rPr lang="en-US" sz="2400" dirty="0" smtClean="0"/>
              <a:t>) ,</a:t>
            </a:r>
          </a:p>
          <a:p>
            <a:pPr>
              <a:buNone/>
            </a:pPr>
            <a:r>
              <a:rPr lang="en-US" sz="2400" dirty="0" smtClean="0"/>
              <a:t>and rainfall rate</a:t>
            </a:r>
          </a:p>
          <a:p>
            <a:r>
              <a:rPr lang="en-US" sz="2400" dirty="0" smtClean="0"/>
              <a:t>Size range 0.2 to 25 mm</a:t>
            </a:r>
          </a:p>
          <a:p>
            <a:r>
              <a:rPr lang="en-US" sz="2400" dirty="0" smtClean="0"/>
              <a:t>Fall velocity range .2 to 20 m/s   </a:t>
            </a:r>
            <a:endParaRPr lang="en-US" dirty="0" smtClean="0"/>
          </a:p>
          <a:p>
            <a:r>
              <a:rPr lang="en-US" dirty="0" smtClean="0"/>
              <a:t>OTT </a:t>
            </a:r>
            <a:r>
              <a:rPr lang="en-US" dirty="0" err="1" smtClean="0"/>
              <a:t>Parsivel</a:t>
            </a:r>
            <a:endParaRPr lang="en-US" dirty="0" smtClean="0"/>
          </a:p>
        </p:txBody>
      </p:sp>
      <p:pic>
        <p:nvPicPr>
          <p:cNvPr id="4" name="Picture 3" descr="Platform Inst Jan 2010.jpg"/>
          <p:cNvPicPr>
            <a:picLocks noChangeAspect="1"/>
          </p:cNvPicPr>
          <p:nvPr/>
        </p:nvPicPr>
        <p:blipFill>
          <a:blip r:embed="rId3" cstate="print"/>
          <a:srcRect l="2500" t="34445" r="77500" b="34444"/>
          <a:stretch>
            <a:fillRect/>
          </a:stretch>
        </p:blipFill>
        <p:spPr>
          <a:xfrm>
            <a:off x="5181600" y="2438400"/>
            <a:ext cx="3657600" cy="42672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Micro Rain Radar</a:t>
            </a:r>
            <a:endParaRPr lang="en-US"/>
          </a:p>
        </p:txBody>
      </p:sp>
      <p:sp>
        <p:nvSpPr>
          <p:cNvPr id="3" name="Content Placeholder 2"/>
          <p:cNvSpPr>
            <a:spLocks noGrp="1"/>
          </p:cNvSpPr>
          <p:nvPr>
            <p:ph idx="1"/>
          </p:nvPr>
        </p:nvSpPr>
        <p:spPr>
          <a:xfrm>
            <a:off x="3657600" y="1935480"/>
            <a:ext cx="5486400" cy="4617720"/>
          </a:xfrm>
        </p:spPr>
        <p:txBody>
          <a:bodyPr/>
          <a:lstStyle/>
          <a:p>
            <a:r>
              <a:rPr lang="en-US" dirty="0" smtClean="0"/>
              <a:t>Zenith pointing radar </a:t>
            </a:r>
          </a:p>
          <a:p>
            <a:pPr lvl="1"/>
            <a:r>
              <a:rPr lang="en-US" dirty="0" smtClean="0"/>
              <a:t>24.1Ghz, or </a:t>
            </a:r>
            <a:r>
              <a:rPr lang="el-GR" dirty="0" smtClean="0"/>
              <a:t>λ</a:t>
            </a:r>
            <a:r>
              <a:rPr lang="en-US" dirty="0" smtClean="0"/>
              <a:t> = 1.2 cm, or K band </a:t>
            </a:r>
          </a:p>
          <a:p>
            <a:r>
              <a:rPr lang="en-US" dirty="0" smtClean="0"/>
              <a:t>Vertical profiles of radar reflectivity, fall velocity, rain rate, and liquid water content</a:t>
            </a:r>
          </a:p>
          <a:p>
            <a:r>
              <a:rPr lang="en-US" dirty="0" smtClean="0"/>
              <a:t>Drop size distribution</a:t>
            </a:r>
          </a:p>
          <a:p>
            <a:r>
              <a:rPr lang="en-US" dirty="0" smtClean="0"/>
              <a:t>Monitoring of the melting layer</a:t>
            </a:r>
          </a:p>
          <a:p>
            <a:r>
              <a:rPr lang="en-US" dirty="0" smtClean="0"/>
              <a:t>Compare with in-situ </a:t>
            </a:r>
            <a:r>
              <a:rPr lang="en-US" dirty="0" err="1" smtClean="0"/>
              <a:t>disdrometer</a:t>
            </a:r>
            <a:endParaRPr lang="en-US" dirty="0" smtClean="0"/>
          </a:p>
          <a:p>
            <a:r>
              <a:rPr lang="en-US" dirty="0" err="1" smtClean="0"/>
              <a:t>Metek</a:t>
            </a:r>
            <a:r>
              <a:rPr lang="en-US" dirty="0" smtClean="0"/>
              <a:t> MRR-</a:t>
            </a:r>
            <a:r>
              <a:rPr lang="en-US" sz="4000" dirty="0" smtClean="0"/>
              <a:t>2</a:t>
            </a:r>
          </a:p>
          <a:p>
            <a:endParaRPr lang="en-US" dirty="0"/>
          </a:p>
        </p:txBody>
      </p:sp>
      <p:pic>
        <p:nvPicPr>
          <p:cNvPr id="6" name="Picture 5" descr="Micro Rain Radar.jpg"/>
          <p:cNvPicPr>
            <a:picLocks noChangeAspect="1"/>
          </p:cNvPicPr>
          <p:nvPr/>
        </p:nvPicPr>
        <p:blipFill>
          <a:blip r:embed="rId3" cstate="print"/>
          <a:srcRect l="17727" t="3636" r="20909"/>
          <a:stretch>
            <a:fillRect/>
          </a:stretch>
        </p:blipFill>
        <p:spPr>
          <a:xfrm>
            <a:off x="152400" y="1981200"/>
            <a:ext cx="3429000" cy="40386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err="1" smtClean="0"/>
              <a:t>Ceilometer</a:t>
            </a:r>
            <a:endParaRPr lang="en-US" dirty="0"/>
          </a:p>
        </p:txBody>
      </p:sp>
      <p:sp>
        <p:nvSpPr>
          <p:cNvPr id="3" name="Content Placeholder 2"/>
          <p:cNvSpPr>
            <a:spLocks noGrp="1"/>
          </p:cNvSpPr>
          <p:nvPr>
            <p:ph idx="1"/>
          </p:nvPr>
        </p:nvSpPr>
        <p:spPr>
          <a:xfrm>
            <a:off x="152400" y="1905000"/>
            <a:ext cx="5715000" cy="4389437"/>
          </a:xfrm>
        </p:spPr>
        <p:txBody>
          <a:bodyPr>
            <a:normAutofit fontScale="92500" lnSpcReduction="10000"/>
          </a:bodyPr>
          <a:lstStyle/>
          <a:p>
            <a:r>
              <a:rPr lang="en-US" dirty="0" smtClean="0"/>
              <a:t>Measurement- height of cloud base </a:t>
            </a:r>
          </a:p>
          <a:p>
            <a:r>
              <a:rPr lang="en-US" dirty="0" smtClean="0"/>
              <a:t>Multiple  layers possible if optically thin </a:t>
            </a:r>
          </a:p>
          <a:p>
            <a:r>
              <a:rPr lang="en-US" dirty="0" smtClean="0"/>
              <a:t>Zenith pointing pulsed diode laser 0.91µm</a:t>
            </a:r>
          </a:p>
          <a:p>
            <a:r>
              <a:rPr lang="en-US" dirty="0" smtClean="0"/>
              <a:t>Backscatter profile range  0 to 7.5 km at </a:t>
            </a:r>
          </a:p>
          <a:p>
            <a:pPr>
              <a:buNone/>
            </a:pPr>
            <a:r>
              <a:rPr lang="en-US" dirty="0" smtClean="0"/>
              <a:t>    10 m resolution, every 16 seconds</a:t>
            </a:r>
          </a:p>
          <a:p>
            <a:r>
              <a:rPr lang="en-US" dirty="0" smtClean="0"/>
              <a:t>Currently testing for measuring mixing layer height and aerosol concentration</a:t>
            </a:r>
          </a:p>
          <a:p>
            <a:endParaRPr lang="en-US" dirty="0" smtClean="0"/>
          </a:p>
          <a:p>
            <a:endParaRPr lang="en-US" dirty="0" smtClean="0"/>
          </a:p>
          <a:p>
            <a:r>
              <a:rPr lang="en-US" dirty="0" err="1" smtClean="0"/>
              <a:t>Vaisala</a:t>
            </a:r>
            <a:r>
              <a:rPr lang="en-US" dirty="0" smtClean="0"/>
              <a:t> </a:t>
            </a:r>
            <a:r>
              <a:rPr lang="en-US" dirty="0" err="1" smtClean="0"/>
              <a:t>Ceilometer</a:t>
            </a:r>
            <a:r>
              <a:rPr lang="en-US" dirty="0" smtClean="0"/>
              <a:t> CL31</a:t>
            </a:r>
          </a:p>
          <a:p>
            <a:endParaRPr lang="fr-CA" dirty="0" smtClean="0"/>
          </a:p>
          <a:p>
            <a:endParaRPr lang="fr-CA" dirty="0" smtClean="0"/>
          </a:p>
        </p:txBody>
      </p:sp>
      <p:pic>
        <p:nvPicPr>
          <p:cNvPr id="4" name="Picture 3" descr="Sam_ceilometer.jpg"/>
          <p:cNvPicPr>
            <a:picLocks noChangeAspect="1"/>
          </p:cNvPicPr>
          <p:nvPr/>
        </p:nvPicPr>
        <p:blipFill>
          <a:blip r:embed="rId3" cstate="print"/>
          <a:stretch>
            <a:fillRect/>
          </a:stretch>
        </p:blipFill>
        <p:spPr>
          <a:xfrm>
            <a:off x="5791200" y="1295400"/>
            <a:ext cx="3248070" cy="55626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Sun Photometer</a:t>
            </a:r>
            <a:endParaRPr lang="en-US" dirty="0"/>
          </a:p>
        </p:txBody>
      </p:sp>
      <p:sp>
        <p:nvSpPr>
          <p:cNvPr id="3" name="Content Placeholder 2"/>
          <p:cNvSpPr>
            <a:spLocks noGrp="1"/>
          </p:cNvSpPr>
          <p:nvPr>
            <p:ph idx="1"/>
          </p:nvPr>
        </p:nvSpPr>
        <p:spPr>
          <a:xfrm>
            <a:off x="152400" y="1905000"/>
            <a:ext cx="6858000" cy="4419601"/>
          </a:xfrm>
        </p:spPr>
        <p:txBody>
          <a:bodyPr>
            <a:normAutofit lnSpcReduction="10000"/>
          </a:bodyPr>
          <a:lstStyle/>
          <a:p>
            <a:r>
              <a:rPr lang="en-US" dirty="0" smtClean="0"/>
              <a:t>Measures direct solar radiation spectrum</a:t>
            </a:r>
          </a:p>
          <a:p>
            <a:r>
              <a:rPr lang="en-US" dirty="0" smtClean="0"/>
              <a:t>Wavelength range 0.35 to -1.05 µm</a:t>
            </a:r>
          </a:p>
          <a:p>
            <a:r>
              <a:rPr lang="en-US" dirty="0" smtClean="0"/>
              <a:t>Grating and 1024 Si CCD array</a:t>
            </a:r>
          </a:p>
          <a:p>
            <a:r>
              <a:rPr lang="en-US" dirty="0" smtClean="0"/>
              <a:t>2° field of view</a:t>
            </a:r>
          </a:p>
          <a:p>
            <a:r>
              <a:rPr lang="en-US" dirty="0" smtClean="0"/>
              <a:t>Solar tracker with active </a:t>
            </a:r>
          </a:p>
          <a:p>
            <a:pPr>
              <a:buNone/>
            </a:pPr>
            <a:r>
              <a:rPr lang="en-US" dirty="0" smtClean="0"/>
              <a:t>   Sun location sensor</a:t>
            </a:r>
          </a:p>
          <a:p>
            <a:endParaRPr lang="en-US" dirty="0" smtClean="0"/>
          </a:p>
          <a:p>
            <a:endParaRPr lang="en-US" dirty="0" smtClean="0"/>
          </a:p>
          <a:p>
            <a:r>
              <a:rPr lang="en-US" dirty="0" err="1" smtClean="0"/>
              <a:t>Kipp</a:t>
            </a:r>
            <a:r>
              <a:rPr lang="en-US" dirty="0" smtClean="0"/>
              <a:t> and </a:t>
            </a:r>
            <a:r>
              <a:rPr lang="en-US" dirty="0" err="1" smtClean="0"/>
              <a:t>Zonen</a:t>
            </a:r>
            <a:r>
              <a:rPr lang="en-US" dirty="0" smtClean="0"/>
              <a:t>  PGS-100</a:t>
            </a:r>
          </a:p>
          <a:p>
            <a:pPr>
              <a:buNone/>
            </a:pPr>
            <a:r>
              <a:rPr lang="en-US" dirty="0" smtClean="0"/>
              <a:t>    (</a:t>
            </a:r>
            <a:r>
              <a:rPr lang="en-US" dirty="0" err="1" smtClean="0"/>
              <a:t>Prede</a:t>
            </a:r>
            <a:r>
              <a:rPr lang="en-US" dirty="0" smtClean="0"/>
              <a:t>)</a:t>
            </a:r>
            <a:endParaRPr lang="en-US" dirty="0"/>
          </a:p>
        </p:txBody>
      </p:sp>
      <p:pic>
        <p:nvPicPr>
          <p:cNvPr id="5" name="Picture 4" descr="IMG00059.jpg"/>
          <p:cNvPicPr>
            <a:picLocks noChangeAspect="1"/>
          </p:cNvPicPr>
          <p:nvPr/>
        </p:nvPicPr>
        <p:blipFill>
          <a:blip r:embed="rId3" cstate="print"/>
          <a:stretch>
            <a:fillRect/>
          </a:stretch>
        </p:blipFill>
        <p:spPr>
          <a:xfrm>
            <a:off x="4648200" y="3352800"/>
            <a:ext cx="4368800" cy="33528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Quality</a:t>
            </a:r>
            <a:endParaRPr lang="en-US" dirty="0"/>
          </a:p>
        </p:txBody>
      </p:sp>
      <p:sp>
        <p:nvSpPr>
          <p:cNvPr id="3" name="Content Placeholder 2"/>
          <p:cNvSpPr>
            <a:spLocks noGrp="1"/>
          </p:cNvSpPr>
          <p:nvPr>
            <p:ph idx="1"/>
          </p:nvPr>
        </p:nvSpPr>
        <p:spPr/>
        <p:txBody>
          <a:bodyPr/>
          <a:lstStyle/>
          <a:p>
            <a:r>
              <a:rPr lang="en-US" dirty="0" smtClean="0"/>
              <a:t>Ozone monitoring </a:t>
            </a:r>
          </a:p>
          <a:p>
            <a:r>
              <a:rPr lang="en-US" dirty="0" smtClean="0"/>
              <a:t>Retired EPA instrument</a:t>
            </a:r>
          </a:p>
          <a:p>
            <a:r>
              <a:rPr lang="en-US" dirty="0" smtClean="0"/>
              <a:t>refurbished </a:t>
            </a:r>
            <a:r>
              <a:rPr lang="en-US" dirty="0" smtClean="0"/>
              <a:t>and calibrated </a:t>
            </a:r>
          </a:p>
          <a:p>
            <a:r>
              <a:rPr lang="en-US" dirty="0" smtClean="0"/>
              <a:t>Measurement in parts</a:t>
            </a:r>
          </a:p>
          <a:p>
            <a:pPr>
              <a:buNone/>
            </a:pPr>
            <a:r>
              <a:rPr lang="en-US" dirty="0" smtClean="0"/>
              <a:t>per billion (PPB)</a:t>
            </a:r>
          </a:p>
          <a:p>
            <a:endParaRPr lang="en-US" dirty="0" smtClean="0"/>
          </a:p>
          <a:p>
            <a:endParaRPr lang="en-US" dirty="0" smtClean="0"/>
          </a:p>
          <a:p>
            <a:pPr>
              <a:buNone/>
            </a:pPr>
            <a:endParaRPr lang="en-US" dirty="0" smtClean="0"/>
          </a:p>
          <a:p>
            <a:r>
              <a:rPr lang="en-US" dirty="0" smtClean="0"/>
              <a:t>Thermo Environmental</a:t>
            </a:r>
          </a:p>
          <a:p>
            <a:pPr>
              <a:buNone/>
            </a:pPr>
            <a:r>
              <a:rPr lang="en-US" dirty="0" smtClean="0"/>
              <a:t>    Instrument Model 49</a:t>
            </a:r>
            <a:endParaRPr lang="en-US" dirty="0"/>
          </a:p>
        </p:txBody>
      </p:sp>
      <p:pic>
        <p:nvPicPr>
          <p:cNvPr id="5" name="Picture 4" descr="ozone_instrument.BMP"/>
          <p:cNvPicPr>
            <a:picLocks noChangeAspect="1"/>
          </p:cNvPicPr>
          <p:nvPr/>
        </p:nvPicPr>
        <p:blipFill>
          <a:blip r:embed="rId3" cstate="print"/>
          <a:stretch>
            <a:fillRect/>
          </a:stretch>
        </p:blipFill>
        <p:spPr>
          <a:xfrm>
            <a:off x="4343400" y="3486150"/>
            <a:ext cx="4495800" cy="33718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57250"/>
          </a:xfrm>
        </p:spPr>
        <p:txBody>
          <a:bodyPr/>
          <a:lstStyle/>
          <a:p>
            <a:r>
              <a:rPr lang="fr-CA" dirty="0" err="1" smtClean="0"/>
              <a:t>Pyranometer</a:t>
            </a:r>
            <a:endParaRPr lang="en-US" dirty="0"/>
          </a:p>
        </p:txBody>
      </p:sp>
      <p:pic>
        <p:nvPicPr>
          <p:cNvPr id="5" name="Picture 4" descr="radiometers.jpg"/>
          <p:cNvPicPr>
            <a:picLocks noChangeAspect="1"/>
          </p:cNvPicPr>
          <p:nvPr/>
        </p:nvPicPr>
        <p:blipFill>
          <a:blip r:embed="rId3" cstate="print"/>
          <a:stretch>
            <a:fillRect/>
          </a:stretch>
        </p:blipFill>
        <p:spPr>
          <a:xfrm>
            <a:off x="4343400" y="2953359"/>
            <a:ext cx="4596675" cy="2914041"/>
          </a:xfrm>
          <a:prstGeom prst="rect">
            <a:avLst/>
          </a:prstGeom>
          <a:ln>
            <a:noFill/>
          </a:ln>
          <a:effectLst>
            <a:outerShdw blurRad="292100" dist="139700" dir="2700000" algn="tl" rotWithShape="0">
              <a:srgbClr val="333333">
                <a:alpha val="65000"/>
              </a:srgbClr>
            </a:outerShdw>
          </a:effectLst>
        </p:spPr>
      </p:pic>
      <p:sp>
        <p:nvSpPr>
          <p:cNvPr id="7" name="Oval 6"/>
          <p:cNvSpPr/>
          <p:nvPr/>
        </p:nvSpPr>
        <p:spPr>
          <a:xfrm>
            <a:off x="4724400" y="3048000"/>
            <a:ext cx="1676400" cy="18288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bwMode="auto">
          <a:xfrm>
            <a:off x="457200" y="1600200"/>
            <a:ext cx="7086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Measurement - downwelling solar radiation</a:t>
            </a:r>
          </a:p>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Wavelength range from  0.31 µm to 2.8 µm</a:t>
            </a:r>
          </a:p>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Whole hemisphere field of view</a:t>
            </a:r>
          </a:p>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Response time &lt; 18 s </a:t>
            </a:r>
          </a:p>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Calibrated in Watts / m</a:t>
            </a:r>
            <a:r>
              <a:rPr kumimoji="0" lang="en-US" sz="2400" b="0" i="0" u="none" strike="noStrike" kern="1200" cap="none" spc="0" normalizeH="0" baseline="30000" noProof="0" dirty="0" smtClean="0">
                <a:ln>
                  <a:noFill/>
                </a:ln>
                <a:solidFill>
                  <a:schemeClr val="tx1"/>
                </a:solidFill>
                <a:effectLst/>
                <a:uLnTx/>
                <a:uFillTx/>
                <a:latin typeface="+mn-lt"/>
                <a:ea typeface="+mn-ea"/>
                <a:cs typeface="+mn-cs"/>
              </a:rPr>
              <a:t>2</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Char char=""/>
              <a:tabLst/>
              <a:defRPr/>
            </a:pP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Kipp</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&amp;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Zonen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CMP 3</a:t>
            </a:r>
          </a:p>
          <a:p>
            <a:pPr marL="273050" marR="0" lvl="0" indent="-273050" algn="l" defTabSz="914400" rtl="0" eaLnBrk="1" fontAlgn="base" latinLnBrk="0" hangingPunct="1">
              <a:lnSpc>
                <a:spcPct val="100000"/>
              </a:lnSpc>
              <a:spcBef>
                <a:spcPct val="20000"/>
              </a:spcBef>
              <a:spcAft>
                <a:spcPct val="0"/>
              </a:spcAft>
              <a:buClr>
                <a:srgbClr val="0BD0D9"/>
              </a:buClr>
              <a:buSzPct val="95000"/>
              <a:buFont typeface="Wingdings 2" pitchFamily="18" charset="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adiometers.jpg"/>
          <p:cNvPicPr>
            <a:picLocks noChangeAspect="1"/>
          </p:cNvPicPr>
          <p:nvPr/>
        </p:nvPicPr>
        <p:blipFill>
          <a:blip r:embed="rId3" cstate="print"/>
          <a:stretch>
            <a:fillRect/>
          </a:stretch>
        </p:blipFill>
        <p:spPr>
          <a:xfrm>
            <a:off x="4343400" y="2953359"/>
            <a:ext cx="4596675" cy="2914041"/>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fr-CA" dirty="0" err="1" smtClean="0"/>
              <a:t>Pyrgeometer</a:t>
            </a:r>
            <a:endParaRPr lang="en-US" dirty="0"/>
          </a:p>
        </p:txBody>
      </p:sp>
      <p:sp>
        <p:nvSpPr>
          <p:cNvPr id="3" name="Content Placeholder 2"/>
          <p:cNvSpPr>
            <a:spLocks noGrp="1"/>
          </p:cNvSpPr>
          <p:nvPr>
            <p:ph idx="1"/>
          </p:nvPr>
        </p:nvSpPr>
        <p:spPr>
          <a:xfrm>
            <a:off x="457200" y="1935163"/>
            <a:ext cx="8077200" cy="4389437"/>
          </a:xfrm>
        </p:spPr>
        <p:txBody>
          <a:bodyPr>
            <a:noAutofit/>
          </a:bodyPr>
          <a:lstStyle/>
          <a:p>
            <a:r>
              <a:rPr lang="en-US" sz="2000" dirty="0" smtClean="0"/>
              <a:t>Measurement - </a:t>
            </a:r>
            <a:r>
              <a:rPr lang="en-US" sz="2000" dirty="0" err="1" smtClean="0"/>
              <a:t>downwelling</a:t>
            </a:r>
            <a:r>
              <a:rPr lang="en-US" sz="2000" dirty="0" smtClean="0"/>
              <a:t> infrared radiation </a:t>
            </a:r>
          </a:p>
          <a:p>
            <a:r>
              <a:rPr lang="en-US" sz="2000" dirty="0" smtClean="0"/>
              <a:t>Wavelength range from 4.5 </a:t>
            </a:r>
            <a:r>
              <a:rPr lang="en-US" sz="2000" dirty="0" smtClean="0">
                <a:latin typeface="Symbol" pitchFamily="18" charset="2"/>
              </a:rPr>
              <a:t>m</a:t>
            </a:r>
            <a:r>
              <a:rPr lang="en-US" sz="2000" dirty="0" smtClean="0"/>
              <a:t>m to 42 </a:t>
            </a:r>
            <a:r>
              <a:rPr lang="en-US" sz="2000" dirty="0" smtClean="0">
                <a:latin typeface="Symbol" pitchFamily="18" charset="2"/>
              </a:rPr>
              <a:t>m</a:t>
            </a:r>
            <a:r>
              <a:rPr lang="en-US" sz="2000" dirty="0" smtClean="0"/>
              <a:t>m </a:t>
            </a:r>
          </a:p>
          <a:p>
            <a:r>
              <a:rPr lang="en-US" sz="2000" dirty="0" smtClean="0"/>
              <a:t>Response time &lt; 18 s</a:t>
            </a:r>
          </a:p>
          <a:p>
            <a:r>
              <a:rPr lang="en-US" sz="2000" dirty="0" smtClean="0"/>
              <a:t>150° hemispheric field </a:t>
            </a:r>
          </a:p>
          <a:p>
            <a:pPr>
              <a:buNone/>
            </a:pPr>
            <a:r>
              <a:rPr lang="en-US" sz="2000" dirty="0" smtClean="0"/>
              <a:t>    of view</a:t>
            </a:r>
          </a:p>
          <a:p>
            <a:r>
              <a:rPr lang="en-US" sz="2000" dirty="0" smtClean="0"/>
              <a:t>Silicon window</a:t>
            </a:r>
          </a:p>
          <a:p>
            <a:r>
              <a:rPr lang="en-US" sz="2000" dirty="0" smtClean="0"/>
              <a:t>Sebastian </a:t>
            </a:r>
            <a:r>
              <a:rPr lang="en-US" sz="2000" dirty="0" err="1" smtClean="0"/>
              <a:t>Schimdt</a:t>
            </a:r>
            <a:r>
              <a:rPr lang="en-US" sz="2000" dirty="0" smtClean="0"/>
              <a:t> </a:t>
            </a:r>
          </a:p>
          <a:p>
            <a:pPr>
              <a:buNone/>
            </a:pPr>
            <a:r>
              <a:rPr lang="en-US" sz="2000" dirty="0" smtClean="0"/>
              <a:t>calibrated for us using a CG4</a:t>
            </a:r>
          </a:p>
          <a:p>
            <a:pPr>
              <a:buNone/>
            </a:pPr>
            <a:r>
              <a:rPr lang="en-US" sz="2000" dirty="0" smtClean="0"/>
              <a:t>in </a:t>
            </a:r>
            <a:r>
              <a:rPr lang="fr-CA" sz="2000" dirty="0" smtClean="0"/>
              <a:t>Watts / m</a:t>
            </a:r>
            <a:r>
              <a:rPr lang="fr-CA" sz="2000" baseline="30000" dirty="0" smtClean="0"/>
              <a:t>2</a:t>
            </a:r>
            <a:endParaRPr lang="en-US" sz="2000" dirty="0" smtClean="0"/>
          </a:p>
          <a:p>
            <a:endParaRPr lang="en-US" sz="2000" dirty="0" smtClean="0"/>
          </a:p>
          <a:p>
            <a:pPr>
              <a:buNone/>
            </a:pPr>
            <a:endParaRPr lang="en-US" sz="2000" dirty="0" smtClean="0"/>
          </a:p>
          <a:p>
            <a:pPr>
              <a:buNone/>
            </a:pPr>
            <a:endParaRPr lang="en-US" sz="2000" dirty="0" smtClean="0"/>
          </a:p>
          <a:p>
            <a:r>
              <a:rPr lang="en-US" sz="2000" dirty="0" err="1" smtClean="0"/>
              <a:t>Kipp</a:t>
            </a:r>
            <a:r>
              <a:rPr lang="en-US" sz="2000" dirty="0" smtClean="0"/>
              <a:t> &amp; </a:t>
            </a:r>
            <a:r>
              <a:rPr lang="en-US" sz="2000" dirty="0" err="1" smtClean="0"/>
              <a:t>Zonen</a:t>
            </a:r>
            <a:r>
              <a:rPr lang="en-US" sz="2000" dirty="0" smtClean="0"/>
              <a:t> CGR 3     </a:t>
            </a:r>
          </a:p>
        </p:txBody>
      </p:sp>
      <p:sp>
        <p:nvSpPr>
          <p:cNvPr id="6" name="Oval 5"/>
          <p:cNvSpPr/>
          <p:nvPr/>
        </p:nvSpPr>
        <p:spPr>
          <a:xfrm>
            <a:off x="6705600" y="2819400"/>
            <a:ext cx="1524000" cy="15240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33450"/>
          </a:xfrm>
        </p:spPr>
        <p:txBody>
          <a:bodyPr/>
          <a:lstStyle/>
          <a:p>
            <a:r>
              <a:rPr lang="en-US" dirty="0" smtClean="0"/>
              <a:t>Solar Spectral Flux Radiometer</a:t>
            </a:r>
            <a:endParaRPr lang="en-US" dirty="0"/>
          </a:p>
        </p:txBody>
      </p:sp>
      <p:sp>
        <p:nvSpPr>
          <p:cNvPr id="3" name="Content Placeholder 2"/>
          <p:cNvSpPr>
            <a:spLocks noGrp="1"/>
          </p:cNvSpPr>
          <p:nvPr>
            <p:ph idx="1"/>
          </p:nvPr>
        </p:nvSpPr>
        <p:spPr>
          <a:xfrm>
            <a:off x="457200" y="1524000"/>
            <a:ext cx="8229600" cy="5105400"/>
          </a:xfrm>
        </p:spPr>
        <p:txBody>
          <a:bodyPr>
            <a:normAutofit/>
          </a:bodyPr>
          <a:lstStyle/>
          <a:p>
            <a:r>
              <a:rPr lang="en-US" dirty="0" smtClean="0"/>
              <a:t>One scanning  sky radiance light collector</a:t>
            </a:r>
          </a:p>
          <a:p>
            <a:r>
              <a:rPr lang="en-US" dirty="0" smtClean="0"/>
              <a:t>One fixed hemispheric light collector</a:t>
            </a:r>
          </a:p>
          <a:p>
            <a:r>
              <a:rPr lang="en-US" dirty="0" smtClean="0"/>
              <a:t>0.35  to 2.15 µm spectral range </a:t>
            </a:r>
          </a:p>
          <a:p>
            <a:r>
              <a:rPr lang="en-US" dirty="0" smtClean="0"/>
              <a:t>8-12 nm spectral resolution </a:t>
            </a:r>
          </a:p>
          <a:p>
            <a:r>
              <a:rPr lang="en-US" dirty="0" smtClean="0"/>
              <a:t>Sampling resolution ~ </a:t>
            </a:r>
            <a:r>
              <a:rPr lang="en-US" dirty="0" smtClean="0">
                <a:latin typeface="Times New Roman" pitchFamily="18" charset="0"/>
              </a:rPr>
              <a:t>3 </a:t>
            </a:r>
            <a:r>
              <a:rPr lang="en-US" dirty="0" smtClean="0"/>
              <a:t>nm</a:t>
            </a:r>
          </a:p>
          <a:p>
            <a:r>
              <a:rPr lang="en-US" dirty="0" smtClean="0"/>
              <a:t>Si and </a:t>
            </a:r>
            <a:r>
              <a:rPr lang="en-US" dirty="0" err="1" smtClean="0"/>
              <a:t>InGaAs</a:t>
            </a:r>
            <a:r>
              <a:rPr lang="en-US" dirty="0" smtClean="0"/>
              <a:t> </a:t>
            </a:r>
            <a:r>
              <a:rPr lang="en-US" dirty="0" err="1" smtClean="0"/>
              <a:t>Zeiss</a:t>
            </a:r>
            <a:r>
              <a:rPr lang="en-US" dirty="0" smtClean="0"/>
              <a:t> </a:t>
            </a:r>
          </a:p>
          <a:p>
            <a:pPr>
              <a:buNone/>
            </a:pPr>
            <a:r>
              <a:rPr lang="en-US" dirty="0" smtClean="0"/>
              <a:t>   spectrometers</a:t>
            </a:r>
          </a:p>
          <a:p>
            <a:pPr>
              <a:buNone/>
            </a:pPr>
            <a:endParaRPr lang="en-US" dirty="0" smtClean="0"/>
          </a:p>
          <a:p>
            <a:r>
              <a:rPr lang="en-US" dirty="0" smtClean="0"/>
              <a:t>Solar Spectral Flux </a:t>
            </a:r>
          </a:p>
          <a:p>
            <a:pPr>
              <a:buNone/>
            </a:pPr>
            <a:r>
              <a:rPr lang="en-US" dirty="0" smtClean="0"/>
              <a:t>	Radiometer </a:t>
            </a:r>
            <a:r>
              <a:rPr lang="en-US" dirty="0" smtClean="0"/>
              <a:t>–  donated</a:t>
            </a:r>
            <a:endParaRPr lang="en-US" dirty="0" smtClean="0"/>
          </a:p>
          <a:p>
            <a:endParaRPr lang="fr-CA" dirty="0" smtClean="0"/>
          </a:p>
          <a:p>
            <a:endParaRPr lang="fr-CA" dirty="0" smtClean="0"/>
          </a:p>
          <a:p>
            <a:pPr>
              <a:buNone/>
            </a:pPr>
            <a:endParaRPr lang="fr-CA" dirty="0" smtClean="0"/>
          </a:p>
        </p:txBody>
      </p:sp>
      <p:pic>
        <p:nvPicPr>
          <p:cNvPr id="4" name="Picture 3" descr="SSFR_E_Box.jpg"/>
          <p:cNvPicPr>
            <a:picLocks noChangeAspect="1"/>
          </p:cNvPicPr>
          <p:nvPr/>
        </p:nvPicPr>
        <p:blipFill>
          <a:blip r:embed="rId3" cstate="print"/>
          <a:stretch>
            <a:fillRect/>
          </a:stretch>
        </p:blipFill>
        <p:spPr>
          <a:xfrm>
            <a:off x="4419600" y="3886200"/>
            <a:ext cx="4165228" cy="3293646"/>
          </a:xfrm>
          <a:prstGeom prst="rect">
            <a:avLst/>
          </a:prstGeom>
          <a:ln>
            <a:noFill/>
          </a:ln>
          <a:effectLst>
            <a:outerShdw blurRad="292100" dist="139700" dir="2700000" algn="tl" rotWithShape="0">
              <a:srgbClr val="333333">
                <a:alpha val="65000"/>
              </a:srgbClr>
            </a:outerShdw>
          </a:effectLst>
        </p:spPr>
      </p:pic>
      <p:pic>
        <p:nvPicPr>
          <p:cNvPr id="5" name="Picture 4" descr="Petra_SSFR.jpg"/>
          <p:cNvPicPr>
            <a:picLocks noChangeAspect="1"/>
          </p:cNvPicPr>
          <p:nvPr/>
        </p:nvPicPr>
        <p:blipFill>
          <a:blip r:embed="rId4" cstate="print"/>
          <a:stretch>
            <a:fillRect/>
          </a:stretch>
        </p:blipFill>
        <p:spPr>
          <a:xfrm>
            <a:off x="5562600" y="2362201"/>
            <a:ext cx="3581400" cy="2286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Total Precipitation Gauge</a:t>
            </a:r>
            <a:endParaRPr lang="en-US"/>
          </a:p>
        </p:txBody>
      </p:sp>
      <p:sp>
        <p:nvSpPr>
          <p:cNvPr id="3" name="Content Placeholder 2"/>
          <p:cNvSpPr>
            <a:spLocks noGrp="1"/>
          </p:cNvSpPr>
          <p:nvPr>
            <p:ph idx="1"/>
          </p:nvPr>
        </p:nvSpPr>
        <p:spPr>
          <a:xfrm>
            <a:off x="3962400" y="1935480"/>
            <a:ext cx="4724400" cy="4389120"/>
          </a:xfrm>
        </p:spPr>
        <p:txBody>
          <a:bodyPr>
            <a:normAutofit fontScale="92500"/>
          </a:bodyPr>
          <a:lstStyle/>
          <a:p>
            <a:r>
              <a:rPr lang="en-US" dirty="0" smtClean="0"/>
              <a:t> Accumulated precipitation</a:t>
            </a:r>
          </a:p>
          <a:p>
            <a:r>
              <a:rPr lang="en-US" dirty="0" smtClean="0"/>
              <a:t>Measures the weight of the fluid column above a load transducer </a:t>
            </a:r>
          </a:p>
          <a:p>
            <a:r>
              <a:rPr lang="en-US" dirty="0" smtClean="0"/>
              <a:t>Sampling interval 1 minute</a:t>
            </a:r>
          </a:p>
          <a:p>
            <a:r>
              <a:rPr lang="en-US" dirty="0" smtClean="0"/>
              <a:t>Accuracy = +/- 0.25mm</a:t>
            </a:r>
          </a:p>
          <a:p>
            <a:endParaRPr lang="en-US" dirty="0" smtClean="0"/>
          </a:p>
          <a:p>
            <a:endParaRPr lang="en-US" dirty="0" smtClean="0"/>
          </a:p>
          <a:p>
            <a:endParaRPr lang="en-US" dirty="0" smtClean="0"/>
          </a:p>
          <a:p>
            <a:r>
              <a:rPr lang="en-US" dirty="0" smtClean="0"/>
              <a:t>NOAH II from ETI Instrument Systems Inc.</a:t>
            </a:r>
          </a:p>
        </p:txBody>
      </p:sp>
      <p:pic>
        <p:nvPicPr>
          <p:cNvPr id="5" name="Picture 4" descr="James_precip_gauge.jpg"/>
          <p:cNvPicPr>
            <a:picLocks noChangeAspect="1"/>
          </p:cNvPicPr>
          <p:nvPr/>
        </p:nvPicPr>
        <p:blipFill>
          <a:blip r:embed="rId3" cstate="print"/>
          <a:srcRect t="11170"/>
          <a:stretch>
            <a:fillRect/>
          </a:stretch>
        </p:blipFill>
        <p:spPr>
          <a:xfrm>
            <a:off x="381000" y="2235200"/>
            <a:ext cx="3124200" cy="46228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instrumentation</a:t>
            </a:r>
            <a:endParaRPr lang="en-US" dirty="0"/>
          </a:p>
        </p:txBody>
      </p:sp>
      <p:sp>
        <p:nvSpPr>
          <p:cNvPr id="3" name="Content Placeholder 2"/>
          <p:cNvSpPr>
            <a:spLocks noGrp="1"/>
          </p:cNvSpPr>
          <p:nvPr>
            <p:ph idx="1"/>
          </p:nvPr>
        </p:nvSpPr>
        <p:spPr/>
        <p:txBody>
          <a:bodyPr/>
          <a:lstStyle/>
          <a:p>
            <a:r>
              <a:rPr lang="en-US" dirty="0" smtClean="0"/>
              <a:t>Collaborator- </a:t>
            </a:r>
            <a:r>
              <a:rPr lang="en-US" dirty="0" smtClean="0"/>
              <a:t>Infrared Cloud Thermometer</a:t>
            </a:r>
          </a:p>
          <a:p>
            <a:r>
              <a:rPr lang="en-US" dirty="0" smtClean="0"/>
              <a:t>Compare with </a:t>
            </a:r>
            <a:r>
              <a:rPr lang="en-US" dirty="0" err="1" smtClean="0"/>
              <a:t>ceilometer</a:t>
            </a:r>
            <a:endParaRPr lang="en-US" dirty="0" smtClean="0"/>
          </a:p>
          <a:p>
            <a:r>
              <a:rPr lang="en-US" dirty="0" smtClean="0"/>
              <a:t>For use in a </a:t>
            </a:r>
            <a:r>
              <a:rPr lang="sv-SE" dirty="0" smtClean="0"/>
              <a:t>NOAA Global</a:t>
            </a:r>
          </a:p>
          <a:p>
            <a:pPr>
              <a:buNone/>
            </a:pPr>
            <a:r>
              <a:rPr lang="sv-SE" dirty="0" smtClean="0"/>
              <a:t>   Monitoring Division </a:t>
            </a:r>
          </a:p>
          <a:p>
            <a:pPr>
              <a:buNone/>
            </a:pPr>
            <a:r>
              <a:rPr lang="sv-SE" dirty="0" smtClean="0"/>
              <a:t>   automated lidar system</a:t>
            </a:r>
            <a:endParaRPr lang="en-US" dirty="0" smtClean="0"/>
          </a:p>
          <a:p>
            <a:endParaRPr lang="en-US" dirty="0"/>
          </a:p>
        </p:txBody>
      </p:sp>
      <p:pic>
        <p:nvPicPr>
          <p:cNvPr id="4" name="Picture 3" descr="Neely Instrument.jpg"/>
          <p:cNvPicPr>
            <a:picLocks noChangeAspect="1"/>
          </p:cNvPicPr>
          <p:nvPr/>
        </p:nvPicPr>
        <p:blipFill>
          <a:blip r:embed="rId3" cstate="print"/>
          <a:srcRect l="13333" t="7778" r="29167" b="22222"/>
          <a:stretch>
            <a:fillRect/>
          </a:stretch>
        </p:blipFill>
        <p:spPr>
          <a:xfrm>
            <a:off x="4724400" y="2733260"/>
            <a:ext cx="4267200" cy="389613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Overview</a:t>
            </a:r>
            <a:endParaRPr lang="en-US" dirty="0"/>
          </a:p>
        </p:txBody>
      </p:sp>
      <p:sp>
        <p:nvSpPr>
          <p:cNvPr id="3" name="Espace réservé du contenu 2"/>
          <p:cNvSpPr>
            <a:spLocks noGrp="1"/>
          </p:cNvSpPr>
          <p:nvPr>
            <p:ph idx="1"/>
          </p:nvPr>
        </p:nvSpPr>
        <p:spPr/>
        <p:txBody>
          <a:bodyPr/>
          <a:lstStyle/>
          <a:p>
            <a:r>
              <a:rPr lang="en-US" dirty="0" smtClean="0"/>
              <a:t>The path to </a:t>
            </a:r>
            <a:r>
              <a:rPr lang="en-US" dirty="0" err="1" smtClean="0"/>
              <a:t>Skywatch</a:t>
            </a:r>
            <a:r>
              <a:rPr lang="en-US" dirty="0" smtClean="0"/>
              <a:t> </a:t>
            </a:r>
          </a:p>
          <a:p>
            <a:r>
              <a:rPr lang="en-US" dirty="0" smtClean="0"/>
              <a:t>Video tour of the facility</a:t>
            </a:r>
          </a:p>
          <a:p>
            <a:r>
              <a:rPr lang="en-US" dirty="0" smtClean="0"/>
              <a:t>Brief rooftop instrument overview</a:t>
            </a:r>
          </a:p>
          <a:p>
            <a:r>
              <a:rPr lang="en-US" dirty="0" smtClean="0"/>
              <a:t>Description of real-time and archived data available on skywatch.colorado.edu</a:t>
            </a:r>
          </a:p>
          <a:p>
            <a:r>
              <a:rPr lang="en-US" dirty="0" smtClean="0"/>
              <a:t>Specific cases</a:t>
            </a:r>
          </a:p>
          <a:p>
            <a:r>
              <a:rPr lang="en-US" dirty="0" smtClean="0"/>
              <a:t>Future</a:t>
            </a:r>
          </a:p>
          <a:p>
            <a:endParaRPr lang="fr-CA" dirty="0" smtClean="0"/>
          </a:p>
          <a:p>
            <a:pPr lvl="1"/>
            <a:endParaRPr lang="fr-CA" dirty="0" smtClean="0"/>
          </a:p>
          <a:p>
            <a:endParaRPr lang="fr-CA" dirty="0" smtClean="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r-CA" dirty="0" smtClean="0"/>
              <a:t>Accessible </a:t>
            </a:r>
            <a:r>
              <a:rPr lang="fr-CA" dirty="0" err="1" smtClean="0"/>
              <a:t>through</a:t>
            </a:r>
            <a:r>
              <a:rPr lang="fr-CA" dirty="0" smtClean="0"/>
              <a:t>:  </a:t>
            </a:r>
            <a:r>
              <a:rPr lang="fr-CA" u="sng" dirty="0" smtClean="0">
                <a:solidFill>
                  <a:srgbClr val="FF0000"/>
                </a:solidFill>
              </a:rPr>
              <a:t>http://skywatch.colorado.edu</a:t>
            </a:r>
          </a:p>
          <a:p>
            <a:r>
              <a:rPr lang="fr-CA" dirty="0" err="1" smtClean="0"/>
              <a:t>Two</a:t>
            </a:r>
            <a:r>
              <a:rPr lang="fr-CA" dirty="0" smtClean="0"/>
              <a:t> Formats:</a:t>
            </a:r>
          </a:p>
          <a:p>
            <a:pPr lvl="3"/>
            <a:r>
              <a:rPr lang="fr-CA" dirty="0" err="1" smtClean="0"/>
              <a:t>Graphical</a:t>
            </a:r>
            <a:endParaRPr lang="fr-CA" dirty="0" smtClean="0"/>
          </a:p>
          <a:p>
            <a:pPr lvl="3"/>
            <a:r>
              <a:rPr lang="fr-CA" dirty="0" smtClean="0"/>
              <a:t>Data Ascii File</a:t>
            </a:r>
          </a:p>
          <a:p>
            <a:pPr lvl="4"/>
            <a:r>
              <a:rPr lang="fr-CA" dirty="0" smtClean="0"/>
              <a:t>Can </a:t>
            </a:r>
            <a:r>
              <a:rPr lang="fr-CA" dirty="0" err="1" smtClean="0"/>
              <a:t>be</a:t>
            </a:r>
            <a:r>
              <a:rPr lang="fr-CA" dirty="0" smtClean="0"/>
              <a:t> </a:t>
            </a:r>
            <a:r>
              <a:rPr lang="fr-CA" dirty="0" err="1" smtClean="0"/>
              <a:t>read</a:t>
            </a:r>
            <a:r>
              <a:rPr lang="fr-CA" dirty="0" smtClean="0"/>
              <a:t> </a:t>
            </a:r>
            <a:r>
              <a:rPr lang="fr-CA" dirty="0" err="1" smtClean="0"/>
              <a:t>through</a:t>
            </a:r>
            <a:r>
              <a:rPr lang="fr-CA" dirty="0" smtClean="0"/>
              <a:t> Excel and IDL</a:t>
            </a:r>
          </a:p>
          <a:p>
            <a:r>
              <a:rPr lang="fr-CA" dirty="0" err="1" smtClean="0"/>
              <a:t>Archived</a:t>
            </a:r>
            <a:endParaRPr lang="fr-CA" dirty="0" smtClean="0"/>
          </a:p>
          <a:p>
            <a:endParaRPr lang="fr-CA" dirty="0" smtClean="0"/>
          </a:p>
          <a:p>
            <a:endParaRPr lang="fr-CA" dirty="0" smtClean="0"/>
          </a:p>
        </p:txBody>
      </p:sp>
      <p:sp>
        <p:nvSpPr>
          <p:cNvPr id="4" name="Title 1"/>
          <p:cNvSpPr>
            <a:spLocks noGrp="1"/>
          </p:cNvSpPr>
          <p:nvPr>
            <p:ph type="title"/>
          </p:nvPr>
        </p:nvSpPr>
        <p:spPr/>
        <p:txBody>
          <a:bodyPr/>
          <a:lstStyle/>
          <a:p>
            <a:r>
              <a:rPr lang="fr-CA" dirty="0" err="1" smtClean="0"/>
              <a:t>Current</a:t>
            </a:r>
            <a:r>
              <a:rPr lang="fr-CA" dirty="0" smtClean="0"/>
              <a:t> Data </a:t>
            </a:r>
            <a:r>
              <a:rPr lang="fr-CA" dirty="0" err="1" smtClean="0"/>
              <a:t>Products</a:t>
            </a:r>
            <a:endParaRPr lang="en-US" dirty="0" smtClean="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4648200" y="1676400"/>
            <a:ext cx="3962400" cy="3349492"/>
          </a:xfrm>
          <a:prstGeom prst="rect">
            <a:avLst/>
          </a:prstGeom>
          <a:noFill/>
          <a:ln w="9525">
            <a:noFill/>
            <a:miter lim="800000"/>
            <a:headEnd/>
            <a:tailEnd/>
          </a:ln>
        </p:spPr>
      </p:pic>
      <p:sp>
        <p:nvSpPr>
          <p:cNvPr id="2" name="Title 1"/>
          <p:cNvSpPr>
            <a:spLocks noGrp="1"/>
          </p:cNvSpPr>
          <p:nvPr>
            <p:ph type="title"/>
          </p:nvPr>
        </p:nvSpPr>
        <p:spPr/>
        <p:txBody>
          <a:bodyPr/>
          <a:lstStyle/>
          <a:p>
            <a:r>
              <a:rPr lang="fr-CA" dirty="0" err="1" smtClean="0"/>
              <a:t>Pyranometer</a:t>
            </a:r>
            <a:r>
              <a:rPr lang="fr-CA" dirty="0" smtClean="0"/>
              <a:t> + </a:t>
            </a:r>
            <a:r>
              <a:rPr lang="fr-CA" dirty="0" err="1" smtClean="0"/>
              <a:t>Pyrgeometer</a:t>
            </a:r>
            <a:endParaRPr lang="en-US" dirty="0"/>
          </a:p>
        </p:txBody>
      </p:sp>
      <p:sp>
        <p:nvSpPr>
          <p:cNvPr id="3" name="Content Placeholder 2"/>
          <p:cNvSpPr>
            <a:spLocks noGrp="1"/>
          </p:cNvSpPr>
          <p:nvPr>
            <p:ph idx="1"/>
          </p:nvPr>
        </p:nvSpPr>
        <p:spPr>
          <a:xfrm>
            <a:off x="457200" y="1935163"/>
            <a:ext cx="6172200" cy="1798637"/>
          </a:xfrm>
        </p:spPr>
        <p:txBody>
          <a:bodyPr/>
          <a:lstStyle/>
          <a:p>
            <a:r>
              <a:rPr lang="fr-CA" dirty="0" err="1" smtClean="0"/>
              <a:t>Pyranometer</a:t>
            </a:r>
            <a:endParaRPr lang="fr-CA" dirty="0" smtClean="0"/>
          </a:p>
          <a:p>
            <a:pPr lvl="1"/>
            <a:r>
              <a:rPr lang="fr-CA" dirty="0" smtClean="0"/>
              <a:t>Short </a:t>
            </a:r>
            <a:r>
              <a:rPr lang="fr-CA" dirty="0" err="1" smtClean="0"/>
              <a:t>Wave</a:t>
            </a:r>
            <a:r>
              <a:rPr lang="fr-CA" dirty="0" smtClean="0"/>
              <a:t> </a:t>
            </a:r>
            <a:r>
              <a:rPr lang="fr-CA" dirty="0" err="1" smtClean="0"/>
              <a:t>Irradiance</a:t>
            </a:r>
            <a:r>
              <a:rPr lang="fr-CA" dirty="0" smtClean="0"/>
              <a:t>	</a:t>
            </a:r>
          </a:p>
          <a:p>
            <a:endParaRPr lang="en-US" dirty="0"/>
          </a:p>
        </p:txBody>
      </p:sp>
      <p:sp>
        <p:nvSpPr>
          <p:cNvPr id="4" name="ZoneTexte 3"/>
          <p:cNvSpPr txBox="1"/>
          <p:nvPr/>
        </p:nvSpPr>
        <p:spPr>
          <a:xfrm>
            <a:off x="4724400" y="5109829"/>
            <a:ext cx="4114800" cy="935641"/>
          </a:xfrm>
          <a:prstGeom prst="rect">
            <a:avLst/>
          </a:prstGeom>
          <a:noFill/>
        </p:spPr>
        <p:txBody>
          <a:bodyPr wrap="square" rtlCol="0">
            <a:spAutoFit/>
          </a:bodyPr>
          <a:lstStyle/>
          <a:p>
            <a:pPr marL="273050" lvl="0" indent="-273050">
              <a:spcBef>
                <a:spcPct val="20000"/>
              </a:spcBef>
              <a:buClr>
                <a:srgbClr val="0BD0D9"/>
              </a:buClr>
              <a:buSzPct val="95000"/>
              <a:buFont typeface="Wingdings 2" pitchFamily="18" charset="2"/>
              <a:buChar char=""/>
            </a:pPr>
            <a:r>
              <a:rPr lang="fr-CA" sz="2600" dirty="0" err="1" smtClean="0">
                <a:solidFill>
                  <a:prstClr val="black"/>
                </a:solidFill>
                <a:latin typeface="Constantia"/>
              </a:rPr>
              <a:t>Pyrgeometer</a:t>
            </a:r>
            <a:endParaRPr lang="fr-CA" sz="2600" dirty="0" smtClean="0">
              <a:solidFill>
                <a:prstClr val="black"/>
              </a:solidFill>
              <a:latin typeface="Constantia"/>
            </a:endParaRPr>
          </a:p>
          <a:p>
            <a:pPr marL="639763" lvl="1" indent="-246063">
              <a:spcBef>
                <a:spcPct val="20000"/>
              </a:spcBef>
              <a:buClr>
                <a:srgbClr val="0F6FC6"/>
              </a:buClr>
              <a:buSzPct val="85000"/>
              <a:buFont typeface="Wingdings 2" pitchFamily="18" charset="2"/>
              <a:buChar char=""/>
            </a:pPr>
            <a:r>
              <a:rPr lang="fr-CA" sz="2400" dirty="0" smtClean="0">
                <a:solidFill>
                  <a:prstClr val="black"/>
                </a:solidFill>
                <a:latin typeface="Constantia"/>
              </a:rPr>
              <a:t>Long </a:t>
            </a:r>
            <a:r>
              <a:rPr lang="fr-CA" sz="2400" dirty="0" err="1" smtClean="0">
                <a:solidFill>
                  <a:prstClr val="black"/>
                </a:solidFill>
                <a:latin typeface="Constantia"/>
              </a:rPr>
              <a:t>Wave</a:t>
            </a:r>
            <a:r>
              <a:rPr lang="fr-CA" sz="2400" dirty="0" smtClean="0">
                <a:solidFill>
                  <a:prstClr val="black"/>
                </a:solidFill>
                <a:latin typeface="Constantia"/>
              </a:rPr>
              <a:t> </a:t>
            </a:r>
            <a:r>
              <a:rPr lang="fr-CA" sz="2400" dirty="0" err="1" smtClean="0">
                <a:solidFill>
                  <a:prstClr val="black"/>
                </a:solidFill>
                <a:latin typeface="Constantia"/>
              </a:rPr>
              <a:t>Irradiance</a:t>
            </a:r>
            <a:endParaRPr lang="fr-CA" sz="2400" dirty="0" smtClean="0">
              <a:solidFill>
                <a:prstClr val="black"/>
              </a:solidFill>
              <a:latin typeface="Constantia"/>
            </a:endParaRPr>
          </a:p>
        </p:txBody>
      </p:sp>
      <p:pic>
        <p:nvPicPr>
          <p:cNvPr id="3074" name="Picture 2"/>
          <p:cNvPicPr>
            <a:picLocks noChangeAspect="1" noChangeArrowheads="1"/>
          </p:cNvPicPr>
          <p:nvPr/>
        </p:nvPicPr>
        <p:blipFill>
          <a:blip r:embed="rId3" cstate="print"/>
          <a:srcRect/>
          <a:stretch>
            <a:fillRect/>
          </a:stretch>
        </p:blipFill>
        <p:spPr bwMode="auto">
          <a:xfrm>
            <a:off x="152400" y="2976562"/>
            <a:ext cx="4591685" cy="3881438"/>
          </a:xfrm>
          <a:prstGeom prst="rect">
            <a:avLst/>
          </a:prstGeom>
          <a:noFill/>
          <a:ln w="9525">
            <a:noFill/>
            <a:miter lim="800000"/>
            <a:headEnd/>
            <a:tailEnd/>
          </a:ln>
        </p:spPr>
      </p:pic>
      <p:cxnSp>
        <p:nvCxnSpPr>
          <p:cNvPr id="8" name="Connecteur droit avec flèche 7"/>
          <p:cNvCxnSpPr/>
          <p:nvPr/>
        </p:nvCxnSpPr>
        <p:spPr>
          <a:xfrm>
            <a:off x="2895600" y="2286000"/>
            <a:ext cx="2971800" cy="685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rot="10800000">
            <a:off x="3581400" y="5029200"/>
            <a:ext cx="1066800" cy="152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800600" y="4572000"/>
            <a:ext cx="3581400" cy="369332"/>
          </a:xfrm>
          <a:prstGeom prst="rect">
            <a:avLst/>
          </a:prstGeom>
          <a:solidFill>
            <a:schemeClr val="bg1"/>
          </a:solidFill>
        </p:spPr>
        <p:txBody>
          <a:bodyPr wrap="square" rtlCol="0">
            <a:spAutoFit/>
          </a:bodyPr>
          <a:lstStyle/>
          <a:p>
            <a:pPr algn="ctr"/>
            <a:r>
              <a:rPr lang="en-US" dirty="0" smtClean="0">
                <a:latin typeface="+mn-lt"/>
              </a:rPr>
              <a:t>Time</a:t>
            </a:r>
            <a:endParaRPr lang="en-US" dirty="0">
              <a:latin typeface="+mn-lt"/>
            </a:endParaRPr>
          </a:p>
        </p:txBody>
      </p:sp>
      <p:sp>
        <p:nvSpPr>
          <p:cNvPr id="11" name="TextBox 10"/>
          <p:cNvSpPr txBox="1"/>
          <p:nvPr/>
        </p:nvSpPr>
        <p:spPr>
          <a:xfrm>
            <a:off x="609600" y="6336268"/>
            <a:ext cx="3810000" cy="369332"/>
          </a:xfrm>
          <a:prstGeom prst="rect">
            <a:avLst/>
          </a:prstGeom>
          <a:solidFill>
            <a:schemeClr val="bg1"/>
          </a:solidFill>
        </p:spPr>
        <p:txBody>
          <a:bodyPr wrap="square" rtlCol="0">
            <a:spAutoFit/>
          </a:bodyPr>
          <a:lstStyle/>
          <a:p>
            <a:pPr algn="ctr"/>
            <a:r>
              <a:rPr lang="en-US" dirty="0" smtClean="0">
                <a:latin typeface="+mn-lt"/>
              </a:rPr>
              <a:t>Time</a:t>
            </a:r>
            <a:endParaRPr lang="en-US" dirty="0">
              <a:latin typeface="+mn-lt"/>
            </a:endParaRPr>
          </a:p>
        </p:txBody>
      </p:sp>
      <p:sp>
        <p:nvSpPr>
          <p:cNvPr id="12" name="TextBox 11"/>
          <p:cNvSpPr txBox="1"/>
          <p:nvPr/>
        </p:nvSpPr>
        <p:spPr>
          <a:xfrm rot="16200000">
            <a:off x="-1556266" y="4768334"/>
            <a:ext cx="3810000" cy="369332"/>
          </a:xfrm>
          <a:prstGeom prst="rect">
            <a:avLst/>
          </a:prstGeom>
          <a:solidFill>
            <a:schemeClr val="bg1"/>
          </a:solidFill>
        </p:spPr>
        <p:txBody>
          <a:bodyPr wrap="square" rtlCol="0">
            <a:spAutoFit/>
          </a:bodyPr>
          <a:lstStyle/>
          <a:p>
            <a:pPr algn="ctr"/>
            <a:r>
              <a:rPr lang="en-US" dirty="0" smtClean="0">
                <a:latin typeface="+mn-lt"/>
              </a:rPr>
              <a:t>Irradiance (W/m</a:t>
            </a:r>
            <a:r>
              <a:rPr lang="en-US" baseline="30000" dirty="0" smtClean="0"/>
              <a:t>2)</a:t>
            </a:r>
            <a:endParaRPr lang="en-US" dirty="0">
              <a:latin typeface="+mn-lt"/>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895600" y="990600"/>
            <a:ext cx="6400800" cy="5410717"/>
          </a:xfrm>
          <a:prstGeom prst="rect">
            <a:avLst/>
          </a:prstGeom>
          <a:noFill/>
          <a:ln w="9525">
            <a:noFill/>
            <a:miter lim="800000"/>
            <a:headEnd/>
            <a:tailEnd/>
          </a:ln>
        </p:spPr>
      </p:pic>
      <p:sp>
        <p:nvSpPr>
          <p:cNvPr id="2" name="Title 1"/>
          <p:cNvSpPr>
            <a:spLocks noGrp="1"/>
          </p:cNvSpPr>
          <p:nvPr>
            <p:ph type="title"/>
          </p:nvPr>
        </p:nvSpPr>
        <p:spPr/>
        <p:txBody>
          <a:bodyPr/>
          <a:lstStyle/>
          <a:p>
            <a:r>
              <a:rPr lang="fr-CA" dirty="0" smtClean="0"/>
              <a:t>Ceilometer</a:t>
            </a:r>
            <a:endParaRPr lang="en-US" dirty="0"/>
          </a:p>
        </p:txBody>
      </p:sp>
      <p:sp>
        <p:nvSpPr>
          <p:cNvPr id="3" name="Content Placeholder 2"/>
          <p:cNvSpPr>
            <a:spLocks noGrp="1"/>
          </p:cNvSpPr>
          <p:nvPr>
            <p:ph idx="1"/>
          </p:nvPr>
        </p:nvSpPr>
        <p:spPr>
          <a:xfrm>
            <a:off x="457200" y="1935163"/>
            <a:ext cx="2895600" cy="4389437"/>
          </a:xfrm>
          <a:noFill/>
        </p:spPr>
        <p:txBody>
          <a:bodyPr/>
          <a:lstStyle/>
          <a:p>
            <a:pPr lvl="1"/>
            <a:r>
              <a:rPr lang="fr-CA" dirty="0" err="1" smtClean="0"/>
              <a:t>Reflectivity</a:t>
            </a:r>
            <a:endParaRPr lang="fr-CA" dirty="0" smtClean="0"/>
          </a:p>
          <a:p>
            <a:pPr lvl="1"/>
            <a:r>
              <a:rPr lang="fr-CA" dirty="0" smtClean="0">
                <a:solidFill>
                  <a:schemeClr val="bg1">
                    <a:lumMod val="65000"/>
                  </a:schemeClr>
                </a:solidFill>
              </a:rPr>
              <a:t>Cloud base </a:t>
            </a:r>
            <a:r>
              <a:rPr lang="fr-CA" dirty="0" err="1" smtClean="0">
                <a:solidFill>
                  <a:schemeClr val="bg1">
                    <a:lumMod val="65000"/>
                  </a:schemeClr>
                </a:solidFill>
              </a:rPr>
              <a:t>height</a:t>
            </a:r>
            <a:r>
              <a:rPr lang="fr-CA" dirty="0" smtClean="0">
                <a:solidFill>
                  <a:schemeClr val="bg1">
                    <a:lumMod val="65000"/>
                  </a:schemeClr>
                </a:solidFill>
              </a:rPr>
              <a:t> (up to 3)</a:t>
            </a:r>
          </a:p>
          <a:p>
            <a:pPr lvl="1"/>
            <a:r>
              <a:rPr lang="fr-CA" dirty="0" err="1" smtClean="0">
                <a:solidFill>
                  <a:schemeClr val="bg1">
                    <a:lumMod val="65000"/>
                  </a:schemeClr>
                </a:solidFill>
              </a:rPr>
              <a:t>Mixing</a:t>
            </a:r>
            <a:r>
              <a:rPr lang="fr-CA" dirty="0" smtClean="0">
                <a:solidFill>
                  <a:schemeClr val="bg1">
                    <a:lumMod val="65000"/>
                  </a:schemeClr>
                </a:solidFill>
              </a:rPr>
              <a:t> Layer </a:t>
            </a:r>
            <a:r>
              <a:rPr lang="fr-CA" dirty="0" err="1" smtClean="0">
                <a:solidFill>
                  <a:schemeClr val="bg1">
                    <a:lumMod val="65000"/>
                  </a:schemeClr>
                </a:solidFill>
              </a:rPr>
              <a:t>Height</a:t>
            </a:r>
            <a:endParaRPr lang="fr-CA" dirty="0" smtClean="0">
              <a:solidFill>
                <a:schemeClr val="bg1">
                  <a:lumMod val="65000"/>
                </a:schemeClr>
              </a:solidFill>
            </a:endParaRPr>
          </a:p>
          <a:p>
            <a:pPr lvl="1"/>
            <a:endParaRPr lang="fr-CA" dirty="0" smtClean="0"/>
          </a:p>
          <a:p>
            <a:endParaRPr lang="en-US"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cstate="print"/>
          <a:srcRect/>
          <a:stretch>
            <a:fillRect/>
          </a:stretch>
        </p:blipFill>
        <p:spPr bwMode="auto">
          <a:xfrm>
            <a:off x="2896212" y="990601"/>
            <a:ext cx="6400188" cy="5410199"/>
          </a:xfrm>
          <a:prstGeom prst="rect">
            <a:avLst/>
          </a:prstGeom>
          <a:noFill/>
          <a:ln w="9525">
            <a:noFill/>
            <a:miter lim="800000"/>
            <a:headEnd/>
            <a:tailEnd/>
          </a:ln>
        </p:spPr>
      </p:pic>
      <p:sp>
        <p:nvSpPr>
          <p:cNvPr id="2" name="Title 1"/>
          <p:cNvSpPr>
            <a:spLocks noGrp="1"/>
          </p:cNvSpPr>
          <p:nvPr>
            <p:ph type="title"/>
          </p:nvPr>
        </p:nvSpPr>
        <p:spPr/>
        <p:txBody>
          <a:bodyPr/>
          <a:lstStyle/>
          <a:p>
            <a:r>
              <a:rPr lang="fr-CA" dirty="0" smtClean="0"/>
              <a:t>Ceilometer</a:t>
            </a:r>
            <a:endParaRPr lang="en-US" dirty="0"/>
          </a:p>
        </p:txBody>
      </p:sp>
      <p:sp>
        <p:nvSpPr>
          <p:cNvPr id="3" name="Content Placeholder 2"/>
          <p:cNvSpPr>
            <a:spLocks noGrp="1"/>
          </p:cNvSpPr>
          <p:nvPr>
            <p:ph idx="1"/>
          </p:nvPr>
        </p:nvSpPr>
        <p:spPr>
          <a:xfrm>
            <a:off x="457200" y="1935163"/>
            <a:ext cx="2895600" cy="4389437"/>
          </a:xfrm>
        </p:spPr>
        <p:txBody>
          <a:bodyPr/>
          <a:lstStyle/>
          <a:p>
            <a:pPr lvl="1"/>
            <a:r>
              <a:rPr lang="fr-CA" dirty="0" err="1" smtClean="0">
                <a:solidFill>
                  <a:schemeClr val="bg1">
                    <a:lumMod val="65000"/>
                  </a:schemeClr>
                </a:solidFill>
              </a:rPr>
              <a:t>Reflectivity</a:t>
            </a:r>
            <a:endParaRPr lang="fr-CA" dirty="0" smtClean="0">
              <a:solidFill>
                <a:schemeClr val="bg1">
                  <a:lumMod val="65000"/>
                </a:schemeClr>
              </a:solidFill>
            </a:endParaRPr>
          </a:p>
          <a:p>
            <a:pPr lvl="1"/>
            <a:r>
              <a:rPr lang="fr-CA" dirty="0" smtClean="0"/>
              <a:t>Cloud base </a:t>
            </a:r>
            <a:r>
              <a:rPr lang="fr-CA" dirty="0" err="1" smtClean="0"/>
              <a:t>height</a:t>
            </a:r>
            <a:r>
              <a:rPr lang="fr-CA" dirty="0" smtClean="0"/>
              <a:t> (up to 3)</a:t>
            </a:r>
          </a:p>
          <a:p>
            <a:pPr lvl="1"/>
            <a:r>
              <a:rPr lang="fr-CA" dirty="0" err="1" smtClean="0">
                <a:solidFill>
                  <a:schemeClr val="bg1">
                    <a:lumMod val="65000"/>
                  </a:schemeClr>
                </a:solidFill>
              </a:rPr>
              <a:t>Mixing</a:t>
            </a:r>
            <a:r>
              <a:rPr lang="fr-CA" dirty="0" smtClean="0">
                <a:solidFill>
                  <a:schemeClr val="bg1">
                    <a:lumMod val="65000"/>
                  </a:schemeClr>
                </a:solidFill>
              </a:rPr>
              <a:t> Layer </a:t>
            </a:r>
            <a:r>
              <a:rPr lang="fr-CA" dirty="0" err="1" smtClean="0">
                <a:solidFill>
                  <a:schemeClr val="bg1">
                    <a:lumMod val="65000"/>
                  </a:schemeClr>
                </a:solidFill>
              </a:rPr>
              <a:t>Height</a:t>
            </a:r>
            <a:endParaRPr lang="fr-CA" dirty="0" smtClean="0">
              <a:solidFill>
                <a:schemeClr val="bg1">
                  <a:lumMod val="65000"/>
                </a:schemeClr>
              </a:solidFill>
            </a:endParaRPr>
          </a:p>
          <a:p>
            <a:pPr lvl="1"/>
            <a:endParaRPr lang="fr-CA" dirty="0" smtClean="0"/>
          </a:p>
          <a:p>
            <a:endParaRPr lang="en-US"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Ceilometer</a:t>
            </a:r>
            <a:endParaRPr lang="en-US" dirty="0"/>
          </a:p>
        </p:txBody>
      </p:sp>
      <p:sp>
        <p:nvSpPr>
          <p:cNvPr id="3" name="Content Placeholder 2"/>
          <p:cNvSpPr>
            <a:spLocks noGrp="1"/>
          </p:cNvSpPr>
          <p:nvPr>
            <p:ph idx="1"/>
          </p:nvPr>
        </p:nvSpPr>
        <p:spPr>
          <a:xfrm>
            <a:off x="457200" y="1935163"/>
            <a:ext cx="2895600" cy="4389437"/>
          </a:xfrm>
        </p:spPr>
        <p:txBody>
          <a:bodyPr/>
          <a:lstStyle/>
          <a:p>
            <a:pPr lvl="1"/>
            <a:r>
              <a:rPr lang="fr-CA" dirty="0" err="1" smtClean="0">
                <a:solidFill>
                  <a:schemeClr val="bg1">
                    <a:lumMod val="65000"/>
                  </a:schemeClr>
                </a:solidFill>
              </a:rPr>
              <a:t>Reflectivity</a:t>
            </a:r>
            <a:endParaRPr lang="fr-CA" dirty="0" smtClean="0">
              <a:solidFill>
                <a:schemeClr val="bg1">
                  <a:lumMod val="65000"/>
                </a:schemeClr>
              </a:solidFill>
            </a:endParaRPr>
          </a:p>
          <a:p>
            <a:pPr lvl="1"/>
            <a:r>
              <a:rPr lang="fr-CA" dirty="0" smtClean="0">
                <a:solidFill>
                  <a:schemeClr val="bg1">
                    <a:lumMod val="65000"/>
                  </a:schemeClr>
                </a:solidFill>
              </a:rPr>
              <a:t>Cloud base </a:t>
            </a:r>
            <a:r>
              <a:rPr lang="fr-CA" dirty="0" err="1" smtClean="0">
                <a:solidFill>
                  <a:schemeClr val="bg1">
                    <a:lumMod val="65000"/>
                  </a:schemeClr>
                </a:solidFill>
              </a:rPr>
              <a:t>height</a:t>
            </a:r>
            <a:r>
              <a:rPr lang="fr-CA" dirty="0" smtClean="0">
                <a:solidFill>
                  <a:schemeClr val="bg1">
                    <a:lumMod val="65000"/>
                  </a:schemeClr>
                </a:solidFill>
              </a:rPr>
              <a:t> (up to 3)</a:t>
            </a:r>
          </a:p>
          <a:p>
            <a:pPr lvl="1"/>
            <a:r>
              <a:rPr lang="fr-CA" dirty="0" err="1" smtClean="0">
                <a:solidFill>
                  <a:schemeClr val="tx1">
                    <a:lumMod val="95000"/>
                    <a:lumOff val="5000"/>
                  </a:schemeClr>
                </a:solidFill>
              </a:rPr>
              <a:t>Mixing</a:t>
            </a:r>
            <a:r>
              <a:rPr lang="fr-CA" dirty="0" smtClean="0">
                <a:solidFill>
                  <a:schemeClr val="tx1">
                    <a:lumMod val="95000"/>
                    <a:lumOff val="5000"/>
                  </a:schemeClr>
                </a:solidFill>
              </a:rPr>
              <a:t> Layer </a:t>
            </a:r>
            <a:r>
              <a:rPr lang="fr-CA" dirty="0" err="1" smtClean="0">
                <a:solidFill>
                  <a:schemeClr val="tx1">
                    <a:lumMod val="95000"/>
                    <a:lumOff val="5000"/>
                  </a:schemeClr>
                </a:solidFill>
              </a:rPr>
              <a:t>Height</a:t>
            </a:r>
            <a:endParaRPr lang="fr-CA" dirty="0" smtClean="0">
              <a:solidFill>
                <a:schemeClr val="tx1">
                  <a:lumMod val="95000"/>
                  <a:lumOff val="5000"/>
                </a:schemeClr>
              </a:solidFill>
            </a:endParaRPr>
          </a:p>
          <a:p>
            <a:pPr lvl="1"/>
            <a:endParaRPr lang="fr-CA" dirty="0" smtClean="0"/>
          </a:p>
          <a:p>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3276600" y="1286006"/>
            <a:ext cx="5805618" cy="435279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3276600" y="1276182"/>
            <a:ext cx="5818720" cy="4362618"/>
          </a:xfrm>
          <a:prstGeom prst="rect">
            <a:avLst/>
          </a:prstGeom>
          <a:noFill/>
          <a:ln w="9525">
            <a:noFill/>
            <a:miter lim="800000"/>
            <a:headEnd/>
            <a:tailEnd/>
          </a:ln>
        </p:spPr>
      </p:pic>
      <p:sp>
        <p:nvSpPr>
          <p:cNvPr id="2" name="Title 1"/>
          <p:cNvSpPr>
            <a:spLocks noGrp="1"/>
          </p:cNvSpPr>
          <p:nvPr>
            <p:ph type="title"/>
          </p:nvPr>
        </p:nvSpPr>
        <p:spPr/>
        <p:txBody>
          <a:bodyPr/>
          <a:lstStyle/>
          <a:p>
            <a:r>
              <a:rPr lang="fr-CA" dirty="0" smtClean="0"/>
              <a:t>Ceilometer</a:t>
            </a:r>
            <a:endParaRPr lang="en-US" dirty="0"/>
          </a:p>
        </p:txBody>
      </p:sp>
      <p:sp>
        <p:nvSpPr>
          <p:cNvPr id="3" name="Content Placeholder 2"/>
          <p:cNvSpPr>
            <a:spLocks noGrp="1"/>
          </p:cNvSpPr>
          <p:nvPr>
            <p:ph idx="1"/>
          </p:nvPr>
        </p:nvSpPr>
        <p:spPr>
          <a:xfrm>
            <a:off x="457200" y="1935163"/>
            <a:ext cx="2895600" cy="4389437"/>
          </a:xfrm>
        </p:spPr>
        <p:txBody>
          <a:bodyPr/>
          <a:lstStyle/>
          <a:p>
            <a:pPr lvl="1"/>
            <a:r>
              <a:rPr lang="fr-CA" dirty="0" err="1" smtClean="0">
                <a:solidFill>
                  <a:schemeClr val="bg1">
                    <a:lumMod val="65000"/>
                  </a:schemeClr>
                </a:solidFill>
              </a:rPr>
              <a:t>Reflectivity</a:t>
            </a:r>
            <a:endParaRPr lang="fr-CA" dirty="0" smtClean="0">
              <a:solidFill>
                <a:schemeClr val="bg1">
                  <a:lumMod val="65000"/>
                </a:schemeClr>
              </a:solidFill>
            </a:endParaRPr>
          </a:p>
          <a:p>
            <a:pPr lvl="1"/>
            <a:r>
              <a:rPr lang="fr-CA" dirty="0" smtClean="0">
                <a:solidFill>
                  <a:schemeClr val="bg1">
                    <a:lumMod val="65000"/>
                  </a:schemeClr>
                </a:solidFill>
              </a:rPr>
              <a:t>Cloud base </a:t>
            </a:r>
            <a:r>
              <a:rPr lang="fr-CA" dirty="0" err="1" smtClean="0">
                <a:solidFill>
                  <a:schemeClr val="bg1">
                    <a:lumMod val="65000"/>
                  </a:schemeClr>
                </a:solidFill>
              </a:rPr>
              <a:t>height</a:t>
            </a:r>
            <a:r>
              <a:rPr lang="fr-CA" dirty="0" smtClean="0">
                <a:solidFill>
                  <a:schemeClr val="bg1">
                    <a:lumMod val="65000"/>
                  </a:schemeClr>
                </a:solidFill>
              </a:rPr>
              <a:t> (up to 3)</a:t>
            </a:r>
          </a:p>
          <a:p>
            <a:pPr lvl="1"/>
            <a:r>
              <a:rPr lang="fr-CA" dirty="0" err="1" smtClean="0">
                <a:solidFill>
                  <a:schemeClr val="tx1">
                    <a:lumMod val="95000"/>
                    <a:lumOff val="5000"/>
                  </a:schemeClr>
                </a:solidFill>
              </a:rPr>
              <a:t>Mixing</a:t>
            </a:r>
            <a:r>
              <a:rPr lang="fr-CA" dirty="0" smtClean="0">
                <a:solidFill>
                  <a:schemeClr val="tx1">
                    <a:lumMod val="95000"/>
                    <a:lumOff val="5000"/>
                  </a:schemeClr>
                </a:solidFill>
              </a:rPr>
              <a:t> Layer </a:t>
            </a:r>
            <a:r>
              <a:rPr lang="fr-CA" dirty="0" err="1" smtClean="0">
                <a:solidFill>
                  <a:schemeClr val="tx1">
                    <a:lumMod val="95000"/>
                    <a:lumOff val="5000"/>
                  </a:schemeClr>
                </a:solidFill>
              </a:rPr>
              <a:t>Height</a:t>
            </a:r>
            <a:endParaRPr lang="fr-CA" dirty="0" smtClean="0">
              <a:solidFill>
                <a:schemeClr val="tx1">
                  <a:lumMod val="95000"/>
                  <a:lumOff val="5000"/>
                </a:schemeClr>
              </a:solidFill>
            </a:endParaRPr>
          </a:p>
          <a:p>
            <a:pPr lvl="2"/>
            <a:r>
              <a:rPr lang="fr-CA" dirty="0" smtClean="0"/>
              <a:t>Looks for the end of </a:t>
            </a:r>
            <a:r>
              <a:rPr lang="fr-CA" dirty="0" err="1" smtClean="0"/>
              <a:t>high</a:t>
            </a:r>
            <a:r>
              <a:rPr lang="fr-CA" dirty="0" smtClean="0"/>
              <a:t> </a:t>
            </a:r>
            <a:r>
              <a:rPr lang="fr-CA" dirty="0" err="1" smtClean="0"/>
              <a:t>reflectivity</a:t>
            </a:r>
            <a:r>
              <a:rPr lang="fr-CA" dirty="0" smtClean="0"/>
              <a:t> due to </a:t>
            </a:r>
            <a:r>
              <a:rPr lang="fr-CA" dirty="0" err="1" smtClean="0"/>
              <a:t>Aerosols</a:t>
            </a:r>
            <a:endParaRPr lang="fr-CA" dirty="0" smtClean="0"/>
          </a:p>
          <a:p>
            <a:pPr lvl="2"/>
            <a:r>
              <a:rPr lang="fr-CA" dirty="0" err="1" smtClean="0"/>
              <a:t>Detection</a:t>
            </a:r>
            <a:r>
              <a:rPr lang="fr-CA" dirty="0" smtClean="0"/>
              <a:t> rate </a:t>
            </a:r>
            <a:r>
              <a:rPr lang="fr-CA" dirty="0" err="1" smtClean="0"/>
              <a:t>between</a:t>
            </a:r>
            <a:r>
              <a:rPr lang="fr-CA" dirty="0" smtClean="0"/>
              <a:t> 40% and 62%</a:t>
            </a:r>
          </a:p>
          <a:p>
            <a:endParaRPr lang="en-US" dirty="0"/>
          </a:p>
        </p:txBody>
      </p:sp>
      <p:sp>
        <p:nvSpPr>
          <p:cNvPr id="6" name="ZoneTexte 5"/>
          <p:cNvSpPr txBox="1"/>
          <p:nvPr/>
        </p:nvSpPr>
        <p:spPr>
          <a:xfrm>
            <a:off x="2438400" y="6248400"/>
            <a:ext cx="1063112" cy="276999"/>
          </a:xfrm>
          <a:prstGeom prst="rect">
            <a:avLst/>
          </a:prstGeom>
          <a:noFill/>
        </p:spPr>
        <p:txBody>
          <a:bodyPr wrap="none" rtlCol="0">
            <a:spAutoFit/>
          </a:bodyPr>
          <a:lstStyle/>
          <a:p>
            <a:r>
              <a:rPr lang="fr-CA" sz="1200" i="1" dirty="0" smtClean="0"/>
              <a:t>De </a:t>
            </a:r>
            <a:r>
              <a:rPr lang="fr-CA" sz="1200" i="1" dirty="0" err="1" smtClean="0"/>
              <a:t>Haij</a:t>
            </a:r>
            <a:r>
              <a:rPr lang="fr-CA" sz="1200" i="1" dirty="0" smtClean="0"/>
              <a:t> et al.</a:t>
            </a:r>
            <a:endParaRPr lang="fr-FR" sz="1200" i="1"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Disdrometer</a:t>
            </a:r>
            <a:endParaRPr lang="en-US" dirty="0"/>
          </a:p>
        </p:txBody>
      </p:sp>
      <p:sp>
        <p:nvSpPr>
          <p:cNvPr id="3" name="Content Placeholder 2"/>
          <p:cNvSpPr>
            <a:spLocks noGrp="1"/>
          </p:cNvSpPr>
          <p:nvPr>
            <p:ph idx="1"/>
          </p:nvPr>
        </p:nvSpPr>
        <p:spPr/>
        <p:txBody>
          <a:bodyPr/>
          <a:lstStyle/>
          <a:p>
            <a:r>
              <a:rPr lang="fr-CA" dirty="0" smtClean="0"/>
              <a:t>Drop size and </a:t>
            </a:r>
            <a:r>
              <a:rPr lang="fr-CA" dirty="0" err="1" smtClean="0"/>
              <a:t>velocity</a:t>
            </a:r>
            <a:r>
              <a:rPr lang="fr-CA" dirty="0" smtClean="0"/>
              <a:t> Distribution</a:t>
            </a:r>
          </a:p>
          <a:p>
            <a:pPr>
              <a:buNone/>
            </a:pPr>
            <a:endParaRPr lang="fr-CA" dirty="0" smtClean="0"/>
          </a:p>
        </p:txBody>
      </p:sp>
      <p:pic>
        <p:nvPicPr>
          <p:cNvPr id="5" name="Picture 39" descr="\\lasp-smb\leblanc\roof top\data\roof top\Disd\disd_nv_09_11_14.png"/>
          <p:cNvPicPr>
            <a:picLocks noChangeAspect="1" noChangeArrowheads="1"/>
          </p:cNvPicPr>
          <p:nvPr/>
        </p:nvPicPr>
        <p:blipFill>
          <a:blip r:embed="rId2" cstate="print"/>
          <a:srcRect/>
          <a:stretch>
            <a:fillRect/>
          </a:stretch>
        </p:blipFill>
        <p:spPr bwMode="auto">
          <a:xfrm>
            <a:off x="152400" y="2928257"/>
            <a:ext cx="4191000" cy="2993572"/>
          </a:xfrm>
          <a:prstGeom prst="rect">
            <a:avLst/>
          </a:prstGeom>
          <a:noFill/>
        </p:spPr>
      </p:pic>
      <p:pic>
        <p:nvPicPr>
          <p:cNvPr id="6" name="Picture 40" descr="\\lasp-smb\leblanc\roof top\data\roof top\Disd\disd_nd_09_11_14.png"/>
          <p:cNvPicPr>
            <a:picLocks noChangeAspect="1" noChangeArrowheads="1"/>
          </p:cNvPicPr>
          <p:nvPr/>
        </p:nvPicPr>
        <p:blipFill>
          <a:blip r:embed="rId3" cstate="print"/>
          <a:srcRect/>
          <a:stretch>
            <a:fillRect/>
          </a:stretch>
        </p:blipFill>
        <p:spPr bwMode="auto">
          <a:xfrm>
            <a:off x="4221480" y="2895600"/>
            <a:ext cx="4267200" cy="3048000"/>
          </a:xfrm>
          <a:prstGeom prst="rect">
            <a:avLst/>
          </a:prstGeom>
          <a:noFill/>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asp-smb\leblanc\roof top\data\20091114\mrr_avg_Z_09_11_14.png"/>
          <p:cNvPicPr>
            <a:picLocks noChangeAspect="1" noChangeArrowheads="1"/>
          </p:cNvPicPr>
          <p:nvPr/>
        </p:nvPicPr>
        <p:blipFill>
          <a:blip r:embed="rId2" cstate="print"/>
          <a:srcRect/>
          <a:stretch>
            <a:fillRect/>
          </a:stretch>
        </p:blipFill>
        <p:spPr bwMode="auto">
          <a:xfrm>
            <a:off x="4343400" y="1828800"/>
            <a:ext cx="4800600" cy="3429000"/>
          </a:xfrm>
          <a:prstGeom prst="rect">
            <a:avLst/>
          </a:prstGeom>
          <a:noFill/>
        </p:spPr>
      </p:pic>
      <p:sp>
        <p:nvSpPr>
          <p:cNvPr id="2" name="Title 1"/>
          <p:cNvSpPr>
            <a:spLocks noGrp="1"/>
          </p:cNvSpPr>
          <p:nvPr>
            <p:ph type="title"/>
          </p:nvPr>
        </p:nvSpPr>
        <p:spPr/>
        <p:txBody>
          <a:bodyPr/>
          <a:lstStyle/>
          <a:p>
            <a:r>
              <a:rPr lang="fr-CA" dirty="0" smtClean="0"/>
              <a:t>Micro </a:t>
            </a:r>
            <a:r>
              <a:rPr lang="fr-CA" dirty="0" err="1" smtClean="0"/>
              <a:t>Rain</a:t>
            </a:r>
            <a:r>
              <a:rPr lang="fr-CA" dirty="0" smtClean="0"/>
              <a:t> Radar</a:t>
            </a:r>
            <a:endParaRPr lang="en-US" dirty="0"/>
          </a:p>
        </p:txBody>
      </p:sp>
      <p:sp>
        <p:nvSpPr>
          <p:cNvPr id="3" name="Content Placeholder 2"/>
          <p:cNvSpPr>
            <a:spLocks noGrp="1"/>
          </p:cNvSpPr>
          <p:nvPr>
            <p:ph idx="1"/>
          </p:nvPr>
        </p:nvSpPr>
        <p:spPr/>
        <p:txBody>
          <a:bodyPr/>
          <a:lstStyle/>
          <a:p>
            <a:pPr lvl="1"/>
            <a:r>
              <a:rPr lang="fr-CA" dirty="0" err="1" smtClean="0"/>
              <a:t>Reflectivity</a:t>
            </a:r>
            <a:endParaRPr lang="fr-CA" dirty="0" smtClean="0"/>
          </a:p>
          <a:p>
            <a:pPr lvl="1"/>
            <a:r>
              <a:rPr lang="fr-CA" dirty="0" err="1" smtClean="0">
                <a:solidFill>
                  <a:schemeClr val="bg1">
                    <a:lumMod val="65000"/>
                  </a:schemeClr>
                </a:solidFill>
              </a:rPr>
              <a:t>Rain</a:t>
            </a:r>
            <a:r>
              <a:rPr lang="fr-CA" dirty="0" smtClean="0">
                <a:solidFill>
                  <a:schemeClr val="bg1">
                    <a:lumMod val="65000"/>
                  </a:schemeClr>
                </a:solidFill>
              </a:rPr>
              <a:t> Rate</a:t>
            </a:r>
          </a:p>
          <a:p>
            <a:pPr lvl="1"/>
            <a:r>
              <a:rPr lang="fr-CA" dirty="0" err="1" smtClean="0">
                <a:solidFill>
                  <a:schemeClr val="bg1">
                    <a:lumMod val="65000"/>
                  </a:schemeClr>
                </a:solidFill>
              </a:rPr>
              <a:t>Fall</a:t>
            </a:r>
            <a:r>
              <a:rPr lang="fr-CA" dirty="0" smtClean="0">
                <a:solidFill>
                  <a:schemeClr val="bg1">
                    <a:lumMod val="65000"/>
                  </a:schemeClr>
                </a:solidFill>
              </a:rPr>
              <a:t> </a:t>
            </a:r>
            <a:r>
              <a:rPr lang="fr-CA" dirty="0" err="1" smtClean="0">
                <a:solidFill>
                  <a:schemeClr val="bg1">
                    <a:lumMod val="65000"/>
                  </a:schemeClr>
                </a:solidFill>
              </a:rPr>
              <a:t>velocity</a:t>
            </a:r>
            <a:endParaRPr lang="fr-CA" dirty="0" smtClean="0">
              <a:solidFill>
                <a:schemeClr val="bg1">
                  <a:lumMod val="65000"/>
                </a:schemeClr>
              </a:solidFill>
            </a:endParaRPr>
          </a:p>
          <a:p>
            <a:pPr lvl="1"/>
            <a:r>
              <a:rPr lang="fr-CA" dirty="0" err="1" smtClean="0">
                <a:solidFill>
                  <a:schemeClr val="bg1">
                    <a:lumMod val="65000"/>
                  </a:schemeClr>
                </a:solidFill>
              </a:rPr>
              <a:t>Liquid</a:t>
            </a:r>
            <a:r>
              <a:rPr lang="fr-CA" dirty="0" smtClean="0">
                <a:solidFill>
                  <a:schemeClr val="bg1">
                    <a:lumMod val="65000"/>
                  </a:schemeClr>
                </a:solidFill>
              </a:rPr>
              <a:t> Water Content</a:t>
            </a:r>
          </a:p>
          <a:p>
            <a:pPr lvl="1"/>
            <a:r>
              <a:rPr lang="fr-CA" dirty="0" smtClean="0">
                <a:solidFill>
                  <a:schemeClr val="bg1">
                    <a:lumMod val="65000"/>
                  </a:schemeClr>
                </a:solidFill>
              </a:rPr>
              <a:t>Drop size distribution</a:t>
            </a:r>
          </a:p>
          <a:p>
            <a:pPr lvl="1"/>
            <a:r>
              <a:rPr lang="fr-CA" dirty="0" smtClean="0">
                <a:solidFill>
                  <a:schemeClr val="bg1">
                    <a:lumMod val="65000"/>
                  </a:schemeClr>
                </a:solidFill>
              </a:rPr>
              <a:t>Drop </a:t>
            </a:r>
            <a:r>
              <a:rPr lang="fr-CA" dirty="0" err="1" smtClean="0">
                <a:solidFill>
                  <a:schemeClr val="bg1">
                    <a:lumMod val="65000"/>
                  </a:schemeClr>
                </a:solidFill>
              </a:rPr>
              <a:t>number</a:t>
            </a:r>
            <a:r>
              <a:rPr lang="fr-CA" dirty="0" smtClean="0">
                <a:solidFill>
                  <a:schemeClr val="bg1">
                    <a:lumMod val="65000"/>
                  </a:schemeClr>
                </a:solidFill>
              </a:rPr>
              <a:t> distribution</a:t>
            </a:r>
          </a:p>
          <a:p>
            <a:endParaRPr lang="en-US"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lasp-smb\leblanc\roof top\data\20091114\mrr_avg_RR_09_11_14.png"/>
          <p:cNvPicPr>
            <a:picLocks noChangeAspect="1" noChangeArrowheads="1"/>
          </p:cNvPicPr>
          <p:nvPr/>
        </p:nvPicPr>
        <p:blipFill>
          <a:blip r:embed="rId2" cstate="print"/>
          <a:srcRect/>
          <a:stretch>
            <a:fillRect/>
          </a:stretch>
        </p:blipFill>
        <p:spPr bwMode="auto">
          <a:xfrm>
            <a:off x="4343400" y="1828800"/>
            <a:ext cx="4800600" cy="3429000"/>
          </a:xfrm>
          <a:prstGeom prst="rect">
            <a:avLst/>
          </a:prstGeom>
          <a:noFill/>
        </p:spPr>
      </p:pic>
      <p:sp>
        <p:nvSpPr>
          <p:cNvPr id="2" name="Title 1"/>
          <p:cNvSpPr>
            <a:spLocks noGrp="1"/>
          </p:cNvSpPr>
          <p:nvPr>
            <p:ph type="title"/>
          </p:nvPr>
        </p:nvSpPr>
        <p:spPr/>
        <p:txBody>
          <a:bodyPr/>
          <a:lstStyle/>
          <a:p>
            <a:r>
              <a:rPr lang="fr-CA" dirty="0" smtClean="0"/>
              <a:t>Micro </a:t>
            </a:r>
            <a:r>
              <a:rPr lang="fr-CA" dirty="0" err="1" smtClean="0"/>
              <a:t>Rain</a:t>
            </a:r>
            <a:r>
              <a:rPr lang="fr-CA" dirty="0" smtClean="0"/>
              <a:t> Radar</a:t>
            </a:r>
            <a:endParaRPr lang="en-US" dirty="0"/>
          </a:p>
        </p:txBody>
      </p:sp>
      <p:sp>
        <p:nvSpPr>
          <p:cNvPr id="3" name="Content Placeholder 2"/>
          <p:cNvSpPr>
            <a:spLocks noGrp="1"/>
          </p:cNvSpPr>
          <p:nvPr>
            <p:ph idx="1"/>
          </p:nvPr>
        </p:nvSpPr>
        <p:spPr/>
        <p:txBody>
          <a:bodyPr/>
          <a:lstStyle/>
          <a:p>
            <a:pPr lvl="1"/>
            <a:r>
              <a:rPr lang="fr-CA" dirty="0" err="1" smtClean="0">
                <a:solidFill>
                  <a:schemeClr val="bg1">
                    <a:lumMod val="65000"/>
                  </a:schemeClr>
                </a:solidFill>
              </a:rPr>
              <a:t>Reflectivity</a:t>
            </a:r>
            <a:endParaRPr lang="fr-CA" dirty="0" smtClean="0">
              <a:solidFill>
                <a:schemeClr val="bg1">
                  <a:lumMod val="65000"/>
                </a:schemeClr>
              </a:solidFill>
            </a:endParaRPr>
          </a:p>
          <a:p>
            <a:pPr lvl="1"/>
            <a:r>
              <a:rPr lang="fr-CA" dirty="0" err="1" smtClean="0"/>
              <a:t>Rain</a:t>
            </a:r>
            <a:r>
              <a:rPr lang="fr-CA" dirty="0" smtClean="0"/>
              <a:t> Rate</a:t>
            </a:r>
          </a:p>
          <a:p>
            <a:pPr lvl="1"/>
            <a:r>
              <a:rPr lang="fr-CA" dirty="0" err="1" smtClean="0">
                <a:solidFill>
                  <a:schemeClr val="bg1">
                    <a:lumMod val="65000"/>
                  </a:schemeClr>
                </a:solidFill>
              </a:rPr>
              <a:t>Fall</a:t>
            </a:r>
            <a:r>
              <a:rPr lang="fr-CA" dirty="0" smtClean="0">
                <a:solidFill>
                  <a:schemeClr val="bg1">
                    <a:lumMod val="65000"/>
                  </a:schemeClr>
                </a:solidFill>
              </a:rPr>
              <a:t> </a:t>
            </a:r>
            <a:r>
              <a:rPr lang="fr-CA" dirty="0" err="1" smtClean="0">
                <a:solidFill>
                  <a:schemeClr val="bg1">
                    <a:lumMod val="65000"/>
                  </a:schemeClr>
                </a:solidFill>
              </a:rPr>
              <a:t>velocity</a:t>
            </a:r>
            <a:endParaRPr lang="fr-CA" dirty="0" smtClean="0">
              <a:solidFill>
                <a:schemeClr val="bg1">
                  <a:lumMod val="65000"/>
                </a:schemeClr>
              </a:solidFill>
            </a:endParaRPr>
          </a:p>
          <a:p>
            <a:pPr lvl="1"/>
            <a:r>
              <a:rPr lang="fr-CA" dirty="0" err="1" smtClean="0">
                <a:solidFill>
                  <a:schemeClr val="bg1">
                    <a:lumMod val="65000"/>
                  </a:schemeClr>
                </a:solidFill>
              </a:rPr>
              <a:t>Liquid</a:t>
            </a:r>
            <a:r>
              <a:rPr lang="fr-CA" dirty="0" smtClean="0">
                <a:solidFill>
                  <a:schemeClr val="bg1">
                    <a:lumMod val="65000"/>
                  </a:schemeClr>
                </a:solidFill>
              </a:rPr>
              <a:t> Water Content</a:t>
            </a:r>
          </a:p>
          <a:p>
            <a:pPr lvl="1"/>
            <a:r>
              <a:rPr lang="fr-CA" dirty="0" smtClean="0">
                <a:solidFill>
                  <a:schemeClr val="bg1">
                    <a:lumMod val="65000"/>
                  </a:schemeClr>
                </a:solidFill>
              </a:rPr>
              <a:t>Drop size distribution</a:t>
            </a:r>
          </a:p>
          <a:p>
            <a:pPr lvl="1"/>
            <a:r>
              <a:rPr lang="fr-CA" dirty="0" smtClean="0">
                <a:solidFill>
                  <a:schemeClr val="bg1">
                    <a:lumMod val="65000"/>
                  </a:schemeClr>
                </a:solidFill>
              </a:rPr>
              <a:t>Drop </a:t>
            </a:r>
            <a:r>
              <a:rPr lang="fr-CA" dirty="0" err="1" smtClean="0">
                <a:solidFill>
                  <a:schemeClr val="bg1">
                    <a:lumMod val="65000"/>
                  </a:schemeClr>
                </a:solidFill>
              </a:rPr>
              <a:t>number</a:t>
            </a:r>
            <a:r>
              <a:rPr lang="fr-CA" dirty="0" smtClean="0">
                <a:solidFill>
                  <a:schemeClr val="bg1">
                    <a:lumMod val="65000"/>
                  </a:schemeClr>
                </a:solidFill>
              </a:rPr>
              <a:t> distribution</a:t>
            </a:r>
          </a:p>
          <a:p>
            <a:endParaRPr lang="en-US"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lasp-smb\leblanc\roof top\data\20091114\mrr_avg_Fallvelocity_09_11_14.png"/>
          <p:cNvPicPr>
            <a:picLocks noChangeAspect="1" noChangeArrowheads="1"/>
          </p:cNvPicPr>
          <p:nvPr/>
        </p:nvPicPr>
        <p:blipFill>
          <a:blip r:embed="rId2" cstate="print"/>
          <a:srcRect/>
          <a:stretch>
            <a:fillRect/>
          </a:stretch>
        </p:blipFill>
        <p:spPr bwMode="auto">
          <a:xfrm>
            <a:off x="4343400" y="1828800"/>
            <a:ext cx="4800600" cy="3429000"/>
          </a:xfrm>
          <a:prstGeom prst="rect">
            <a:avLst/>
          </a:prstGeom>
          <a:noFill/>
        </p:spPr>
      </p:pic>
      <p:sp>
        <p:nvSpPr>
          <p:cNvPr id="2" name="Title 1"/>
          <p:cNvSpPr>
            <a:spLocks noGrp="1"/>
          </p:cNvSpPr>
          <p:nvPr>
            <p:ph type="title"/>
          </p:nvPr>
        </p:nvSpPr>
        <p:spPr/>
        <p:txBody>
          <a:bodyPr/>
          <a:lstStyle/>
          <a:p>
            <a:r>
              <a:rPr lang="fr-CA" dirty="0" smtClean="0"/>
              <a:t>Micro </a:t>
            </a:r>
            <a:r>
              <a:rPr lang="fr-CA" dirty="0" err="1" smtClean="0"/>
              <a:t>Rain</a:t>
            </a:r>
            <a:r>
              <a:rPr lang="fr-CA" dirty="0" smtClean="0"/>
              <a:t> Radar</a:t>
            </a:r>
            <a:endParaRPr lang="en-US" dirty="0"/>
          </a:p>
        </p:txBody>
      </p:sp>
      <p:sp>
        <p:nvSpPr>
          <p:cNvPr id="3" name="Content Placeholder 2"/>
          <p:cNvSpPr>
            <a:spLocks noGrp="1"/>
          </p:cNvSpPr>
          <p:nvPr>
            <p:ph idx="1"/>
          </p:nvPr>
        </p:nvSpPr>
        <p:spPr/>
        <p:txBody>
          <a:bodyPr/>
          <a:lstStyle/>
          <a:p>
            <a:pPr lvl="1"/>
            <a:r>
              <a:rPr lang="fr-CA" dirty="0" err="1" smtClean="0">
                <a:solidFill>
                  <a:schemeClr val="bg1">
                    <a:lumMod val="65000"/>
                  </a:schemeClr>
                </a:solidFill>
              </a:rPr>
              <a:t>Reflectivity</a:t>
            </a:r>
            <a:endParaRPr lang="fr-CA" dirty="0" smtClean="0">
              <a:solidFill>
                <a:schemeClr val="bg1">
                  <a:lumMod val="65000"/>
                </a:schemeClr>
              </a:solidFill>
            </a:endParaRPr>
          </a:p>
          <a:p>
            <a:pPr lvl="1"/>
            <a:r>
              <a:rPr lang="fr-CA" dirty="0" err="1" smtClean="0">
                <a:solidFill>
                  <a:schemeClr val="bg1">
                    <a:lumMod val="65000"/>
                  </a:schemeClr>
                </a:solidFill>
              </a:rPr>
              <a:t>Rain</a:t>
            </a:r>
            <a:r>
              <a:rPr lang="fr-CA" dirty="0" smtClean="0">
                <a:solidFill>
                  <a:schemeClr val="bg1">
                    <a:lumMod val="65000"/>
                  </a:schemeClr>
                </a:solidFill>
              </a:rPr>
              <a:t> Rate</a:t>
            </a:r>
          </a:p>
          <a:p>
            <a:pPr lvl="1"/>
            <a:r>
              <a:rPr lang="fr-CA" dirty="0" err="1" smtClean="0"/>
              <a:t>Fall</a:t>
            </a:r>
            <a:r>
              <a:rPr lang="fr-CA" dirty="0" smtClean="0"/>
              <a:t> </a:t>
            </a:r>
            <a:r>
              <a:rPr lang="fr-CA" dirty="0" err="1" smtClean="0"/>
              <a:t>velocity</a:t>
            </a:r>
            <a:endParaRPr lang="fr-CA" dirty="0" smtClean="0"/>
          </a:p>
          <a:p>
            <a:pPr lvl="1"/>
            <a:r>
              <a:rPr lang="fr-CA" dirty="0" err="1" smtClean="0">
                <a:solidFill>
                  <a:schemeClr val="bg1">
                    <a:lumMod val="65000"/>
                  </a:schemeClr>
                </a:solidFill>
              </a:rPr>
              <a:t>Liquid</a:t>
            </a:r>
            <a:r>
              <a:rPr lang="fr-CA" dirty="0" smtClean="0">
                <a:solidFill>
                  <a:schemeClr val="bg1">
                    <a:lumMod val="65000"/>
                  </a:schemeClr>
                </a:solidFill>
              </a:rPr>
              <a:t> Water Content</a:t>
            </a:r>
          </a:p>
          <a:p>
            <a:pPr lvl="1"/>
            <a:r>
              <a:rPr lang="fr-CA" dirty="0" smtClean="0">
                <a:solidFill>
                  <a:schemeClr val="bg1">
                    <a:lumMod val="65000"/>
                  </a:schemeClr>
                </a:solidFill>
              </a:rPr>
              <a:t>Drop size distribution</a:t>
            </a:r>
          </a:p>
          <a:p>
            <a:pPr lvl="1"/>
            <a:r>
              <a:rPr lang="fr-CA" dirty="0" smtClean="0">
                <a:solidFill>
                  <a:schemeClr val="bg1">
                    <a:lumMod val="65000"/>
                  </a:schemeClr>
                </a:solidFill>
              </a:rPr>
              <a:t>Drop </a:t>
            </a:r>
            <a:r>
              <a:rPr lang="fr-CA" dirty="0" err="1" smtClean="0">
                <a:solidFill>
                  <a:schemeClr val="bg1">
                    <a:lumMod val="65000"/>
                  </a:schemeClr>
                </a:solidFill>
              </a:rPr>
              <a:t>number</a:t>
            </a:r>
            <a:r>
              <a:rPr lang="fr-CA" dirty="0" smtClean="0">
                <a:solidFill>
                  <a:schemeClr val="bg1">
                    <a:lumMod val="65000"/>
                  </a:schemeClr>
                </a:solidFill>
              </a:rPr>
              <a:t> distribution</a:t>
            </a:r>
          </a:p>
          <a:p>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History of Skywatch facility</a:t>
            </a:r>
            <a:endParaRPr lang="en-US"/>
          </a:p>
        </p:txBody>
      </p:sp>
      <p:sp>
        <p:nvSpPr>
          <p:cNvPr id="3" name="Content Placeholder 2"/>
          <p:cNvSpPr>
            <a:spLocks noGrp="1"/>
          </p:cNvSpPr>
          <p:nvPr>
            <p:ph idx="1"/>
          </p:nvPr>
        </p:nvSpPr>
        <p:spPr/>
        <p:txBody>
          <a:bodyPr/>
          <a:lstStyle/>
          <a:p>
            <a:r>
              <a:rPr lang="en-US" dirty="0" smtClean="0"/>
              <a:t>Department chair requests  </a:t>
            </a:r>
            <a:r>
              <a:rPr lang="en-US" dirty="0" smtClean="0"/>
              <a:t>support from the Dean’s Fund for Renovations – September 2005</a:t>
            </a:r>
          </a:p>
          <a:p>
            <a:r>
              <a:rPr lang="en-US" dirty="0" smtClean="0"/>
              <a:t>Upgrade our office space for suitable use as a classroom/laboratory teaching facility in  atmospheric science.</a:t>
            </a:r>
          </a:p>
          <a:p>
            <a:r>
              <a:rPr lang="en-US" dirty="0" smtClean="0"/>
              <a:t>Design and construction  started January 2006 and completed January 2007</a:t>
            </a:r>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lasp-smb\leblanc\roof top\data\20091114\mrr_avg_LWC_09_11_14.png"/>
          <p:cNvPicPr>
            <a:picLocks noChangeAspect="1" noChangeArrowheads="1"/>
          </p:cNvPicPr>
          <p:nvPr/>
        </p:nvPicPr>
        <p:blipFill>
          <a:blip r:embed="rId2" cstate="print"/>
          <a:srcRect/>
          <a:stretch>
            <a:fillRect/>
          </a:stretch>
        </p:blipFill>
        <p:spPr bwMode="auto">
          <a:xfrm>
            <a:off x="4343400" y="1828800"/>
            <a:ext cx="4800600" cy="3429000"/>
          </a:xfrm>
          <a:prstGeom prst="rect">
            <a:avLst/>
          </a:prstGeom>
          <a:noFill/>
        </p:spPr>
      </p:pic>
      <p:sp>
        <p:nvSpPr>
          <p:cNvPr id="2" name="Title 1"/>
          <p:cNvSpPr>
            <a:spLocks noGrp="1"/>
          </p:cNvSpPr>
          <p:nvPr>
            <p:ph type="title"/>
          </p:nvPr>
        </p:nvSpPr>
        <p:spPr/>
        <p:txBody>
          <a:bodyPr/>
          <a:lstStyle/>
          <a:p>
            <a:r>
              <a:rPr lang="fr-CA" dirty="0" smtClean="0"/>
              <a:t>Micro </a:t>
            </a:r>
            <a:r>
              <a:rPr lang="fr-CA" dirty="0" err="1" smtClean="0"/>
              <a:t>Rain</a:t>
            </a:r>
            <a:r>
              <a:rPr lang="fr-CA" dirty="0" smtClean="0"/>
              <a:t> Radar</a:t>
            </a:r>
            <a:endParaRPr lang="en-US" dirty="0"/>
          </a:p>
        </p:txBody>
      </p:sp>
      <p:sp>
        <p:nvSpPr>
          <p:cNvPr id="3" name="Content Placeholder 2"/>
          <p:cNvSpPr>
            <a:spLocks noGrp="1"/>
          </p:cNvSpPr>
          <p:nvPr>
            <p:ph idx="1"/>
          </p:nvPr>
        </p:nvSpPr>
        <p:spPr/>
        <p:txBody>
          <a:bodyPr/>
          <a:lstStyle/>
          <a:p>
            <a:pPr lvl="1"/>
            <a:r>
              <a:rPr lang="en-US" smtClean="0">
                <a:solidFill>
                  <a:schemeClr val="bg1">
                    <a:lumMod val="65000"/>
                  </a:schemeClr>
                </a:solidFill>
              </a:rPr>
              <a:t>Reflectivity</a:t>
            </a:r>
          </a:p>
          <a:p>
            <a:pPr lvl="1"/>
            <a:r>
              <a:rPr lang="en-US" smtClean="0">
                <a:solidFill>
                  <a:schemeClr val="bg1">
                    <a:lumMod val="65000"/>
                  </a:schemeClr>
                </a:solidFill>
              </a:rPr>
              <a:t>Rain Rate</a:t>
            </a:r>
          </a:p>
          <a:p>
            <a:pPr lvl="1"/>
            <a:r>
              <a:rPr lang="en-US" smtClean="0">
                <a:solidFill>
                  <a:schemeClr val="bg1">
                    <a:lumMod val="65000"/>
                  </a:schemeClr>
                </a:solidFill>
              </a:rPr>
              <a:t>Fall velocity</a:t>
            </a:r>
          </a:p>
          <a:p>
            <a:pPr lvl="1"/>
            <a:r>
              <a:rPr lang="en-US" smtClean="0"/>
              <a:t>Liquid Water Content</a:t>
            </a:r>
          </a:p>
          <a:p>
            <a:pPr lvl="1"/>
            <a:r>
              <a:rPr lang="en-US" smtClean="0">
                <a:solidFill>
                  <a:schemeClr val="bg1">
                    <a:lumMod val="65000"/>
                  </a:schemeClr>
                </a:solidFill>
              </a:rPr>
              <a:t>Drop size distribution</a:t>
            </a:r>
          </a:p>
          <a:p>
            <a:pPr lvl="1"/>
            <a:r>
              <a:rPr lang="en-US" smtClean="0">
                <a:solidFill>
                  <a:schemeClr val="bg1">
                    <a:lumMod val="65000"/>
                  </a:schemeClr>
                </a:solidFill>
              </a:rPr>
              <a:t>Drop number distribution</a:t>
            </a:r>
          </a:p>
          <a:p>
            <a:endParaRPr lang="en-US"/>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mpg">
            <a:hlinkClick r:id="" action="ppaction://media"/>
          </p:cNvPr>
          <p:cNvPicPr>
            <a:picLocks noRot="1" noChangeAspect="1"/>
          </p:cNvPicPr>
          <p:nvPr>
            <a:videoFile r:link="rId1"/>
          </p:nvPr>
        </p:nvPicPr>
        <p:blipFill>
          <a:blip r:embed="rId3" cstate="print"/>
          <a:stretch>
            <a:fillRect/>
          </a:stretch>
        </p:blipFill>
        <p:spPr>
          <a:xfrm>
            <a:off x="76200" y="2394625"/>
            <a:ext cx="5562600" cy="4615775"/>
          </a:xfrm>
          <a:prstGeom prst="rect">
            <a:avLst/>
          </a:prstGeom>
        </p:spPr>
      </p:pic>
      <p:sp>
        <p:nvSpPr>
          <p:cNvPr id="2" name="Title 1"/>
          <p:cNvSpPr>
            <a:spLocks noGrp="1"/>
          </p:cNvSpPr>
          <p:nvPr>
            <p:ph type="title"/>
          </p:nvPr>
        </p:nvSpPr>
        <p:spPr/>
        <p:txBody>
          <a:bodyPr/>
          <a:lstStyle/>
          <a:p>
            <a:r>
              <a:rPr lang="fr-CA" dirty="0" err="1" smtClean="0"/>
              <a:t>Sunphotometer</a:t>
            </a:r>
            <a:endParaRPr lang="en-US" dirty="0"/>
          </a:p>
        </p:txBody>
      </p:sp>
      <p:sp>
        <p:nvSpPr>
          <p:cNvPr id="3" name="Content Placeholder 2"/>
          <p:cNvSpPr>
            <a:spLocks noGrp="1"/>
          </p:cNvSpPr>
          <p:nvPr>
            <p:ph idx="1"/>
          </p:nvPr>
        </p:nvSpPr>
        <p:spPr/>
        <p:txBody>
          <a:bodyPr/>
          <a:lstStyle/>
          <a:p>
            <a:r>
              <a:rPr lang="fr-CA" dirty="0" err="1" smtClean="0"/>
              <a:t>Preliminary</a:t>
            </a:r>
            <a:r>
              <a:rPr lang="fr-CA" dirty="0" smtClean="0"/>
              <a:t> Sun Spectrum (317nm - 1062nm)</a:t>
            </a:r>
            <a:endParaRPr lang="en-US" dirty="0"/>
          </a:p>
        </p:txBody>
      </p:sp>
      <p:pic>
        <p:nvPicPr>
          <p:cNvPr id="1026" name="Picture 2" descr="C:\Documents and Settings\leblanc\Local Settings\Temp\langley_600nm_03-12-10.png"/>
          <p:cNvPicPr>
            <a:picLocks noChangeAspect="1" noChangeArrowheads="1"/>
          </p:cNvPicPr>
          <p:nvPr/>
        </p:nvPicPr>
        <p:blipFill>
          <a:blip r:embed="rId4" cstate="print"/>
          <a:srcRect/>
          <a:stretch>
            <a:fillRect/>
          </a:stretch>
        </p:blipFill>
        <p:spPr bwMode="auto">
          <a:xfrm>
            <a:off x="5544819" y="2732087"/>
            <a:ext cx="3675381" cy="2297113"/>
          </a:xfrm>
          <a:prstGeom prst="rect">
            <a:avLst/>
          </a:prstGeom>
          <a:noFill/>
        </p:spPr>
      </p:pic>
      <p:sp>
        <p:nvSpPr>
          <p:cNvPr id="6" name="TextBox 5"/>
          <p:cNvSpPr txBox="1"/>
          <p:nvPr/>
        </p:nvSpPr>
        <p:spPr>
          <a:xfrm>
            <a:off x="5562600" y="2450068"/>
            <a:ext cx="3810000" cy="369332"/>
          </a:xfrm>
          <a:prstGeom prst="rect">
            <a:avLst/>
          </a:prstGeom>
          <a:solidFill>
            <a:schemeClr val="bg1"/>
          </a:solidFill>
        </p:spPr>
        <p:txBody>
          <a:bodyPr wrap="square" rtlCol="0">
            <a:spAutoFit/>
          </a:bodyPr>
          <a:lstStyle/>
          <a:p>
            <a:pPr algn="ctr"/>
            <a:r>
              <a:rPr lang="en-US" dirty="0" smtClean="0">
                <a:latin typeface="+mn-lt"/>
              </a:rPr>
              <a:t>Langley Plot</a:t>
            </a:r>
            <a:endParaRPr lang="en-US" dirty="0">
              <a:latin typeface="+mn-lt"/>
            </a:endParaRPr>
          </a:p>
        </p:txBody>
      </p:sp>
      <p:sp>
        <p:nvSpPr>
          <p:cNvPr id="7" name="TextBox 6"/>
          <p:cNvSpPr txBox="1"/>
          <p:nvPr/>
        </p:nvSpPr>
        <p:spPr>
          <a:xfrm>
            <a:off x="5562600" y="4800600"/>
            <a:ext cx="3810000" cy="369332"/>
          </a:xfrm>
          <a:prstGeom prst="rect">
            <a:avLst/>
          </a:prstGeom>
          <a:solidFill>
            <a:schemeClr val="bg1"/>
          </a:solidFill>
        </p:spPr>
        <p:txBody>
          <a:bodyPr wrap="square" rtlCol="0">
            <a:spAutoFit/>
          </a:bodyPr>
          <a:lstStyle/>
          <a:p>
            <a:pPr algn="ctr"/>
            <a:r>
              <a:rPr lang="en-US" dirty="0" err="1" smtClean="0">
                <a:latin typeface="+mn-lt"/>
              </a:rPr>
              <a:t>Airmass</a:t>
            </a:r>
            <a:endParaRPr lang="en-US" dirty="0">
              <a:latin typeface="+mn-lt"/>
            </a:endParaRPr>
          </a:p>
        </p:txBody>
      </p:sp>
      <p:sp>
        <p:nvSpPr>
          <p:cNvPr id="8" name="TextBox 7"/>
          <p:cNvSpPr txBox="1"/>
          <p:nvPr/>
        </p:nvSpPr>
        <p:spPr>
          <a:xfrm>
            <a:off x="7010400" y="3276600"/>
            <a:ext cx="1905000" cy="369332"/>
          </a:xfrm>
          <a:prstGeom prst="rect">
            <a:avLst/>
          </a:prstGeom>
          <a:solidFill>
            <a:schemeClr val="bg1"/>
          </a:solidFill>
        </p:spPr>
        <p:txBody>
          <a:bodyPr wrap="square" rtlCol="0">
            <a:spAutoFit/>
          </a:bodyPr>
          <a:lstStyle/>
          <a:p>
            <a:pPr algn="ctr"/>
            <a:r>
              <a:rPr lang="el-GR" dirty="0" smtClean="0">
                <a:latin typeface="+mn-lt"/>
              </a:rPr>
              <a:t>τ</a:t>
            </a:r>
            <a:r>
              <a:rPr lang="fr-CA" dirty="0" smtClean="0">
                <a:latin typeface="+mn-lt"/>
              </a:rPr>
              <a:t> = 0.150275</a:t>
            </a:r>
            <a:endParaRPr lang="en-US" dirty="0">
              <a:latin typeface="+mn-lt"/>
            </a:endParaRPr>
          </a:p>
        </p:txBody>
      </p:sp>
      <p:sp>
        <p:nvSpPr>
          <p:cNvPr id="9" name="TextBox 8"/>
          <p:cNvSpPr txBox="1"/>
          <p:nvPr/>
        </p:nvSpPr>
        <p:spPr>
          <a:xfrm rot="16200000">
            <a:off x="4768334" y="3625334"/>
            <a:ext cx="1981199" cy="369332"/>
          </a:xfrm>
          <a:prstGeom prst="rect">
            <a:avLst/>
          </a:prstGeom>
          <a:solidFill>
            <a:schemeClr val="bg1"/>
          </a:solidFill>
        </p:spPr>
        <p:txBody>
          <a:bodyPr wrap="square" rtlCol="0">
            <a:spAutoFit/>
          </a:bodyPr>
          <a:lstStyle/>
          <a:p>
            <a:pPr algn="ctr"/>
            <a:r>
              <a:rPr lang="en-US" dirty="0" err="1" smtClean="0">
                <a:latin typeface="+mn-lt"/>
              </a:rPr>
              <a:t>ln</a:t>
            </a:r>
            <a:r>
              <a:rPr lang="en-US" dirty="0" smtClean="0">
                <a:latin typeface="+mn-lt"/>
              </a:rPr>
              <a:t>(counts)</a:t>
            </a:r>
            <a:endParaRPr lang="en-US" dirty="0">
              <a:latin typeface="+mn-lt"/>
            </a:endParaRPr>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2209800" y="2606722"/>
            <a:ext cx="5029200" cy="4251278"/>
          </a:xfrm>
          <a:prstGeom prst="rect">
            <a:avLst/>
          </a:prstGeom>
          <a:noFill/>
          <a:ln w="9525">
            <a:noFill/>
            <a:miter lim="800000"/>
            <a:headEnd/>
            <a:tailEnd/>
          </a:ln>
        </p:spPr>
      </p:pic>
      <p:sp>
        <p:nvSpPr>
          <p:cNvPr id="2" name="Title 1"/>
          <p:cNvSpPr>
            <a:spLocks noGrp="1"/>
          </p:cNvSpPr>
          <p:nvPr>
            <p:ph type="title"/>
          </p:nvPr>
        </p:nvSpPr>
        <p:spPr/>
        <p:txBody>
          <a:bodyPr/>
          <a:lstStyle/>
          <a:p>
            <a:r>
              <a:rPr lang="fr-CA" dirty="0" smtClean="0"/>
              <a:t>Ozone Analyzer</a:t>
            </a:r>
            <a:endParaRPr lang="en-US" dirty="0"/>
          </a:p>
        </p:txBody>
      </p:sp>
      <p:sp>
        <p:nvSpPr>
          <p:cNvPr id="3" name="Content Placeholder 2"/>
          <p:cNvSpPr>
            <a:spLocks noGrp="1"/>
          </p:cNvSpPr>
          <p:nvPr>
            <p:ph idx="1"/>
          </p:nvPr>
        </p:nvSpPr>
        <p:spPr/>
        <p:txBody>
          <a:bodyPr/>
          <a:lstStyle/>
          <a:p>
            <a:r>
              <a:rPr lang="en-US" dirty="0" smtClean="0"/>
              <a:t>Preliminary in situ Ozone amounts (ppb)</a:t>
            </a:r>
          </a:p>
          <a:p>
            <a:pPr lvl="1"/>
            <a:r>
              <a:rPr lang="en-US" dirty="0" smtClean="0"/>
              <a:t>Running 5 minute average</a:t>
            </a:r>
            <a:endParaRPr lang="en-US" dirty="0"/>
          </a:p>
        </p:txBody>
      </p:sp>
      <p:sp>
        <p:nvSpPr>
          <p:cNvPr id="5" name="TextBox 4"/>
          <p:cNvSpPr txBox="1"/>
          <p:nvPr/>
        </p:nvSpPr>
        <p:spPr>
          <a:xfrm rot="16200000">
            <a:off x="1365768" y="4577832"/>
            <a:ext cx="2209799" cy="369332"/>
          </a:xfrm>
          <a:prstGeom prst="rect">
            <a:avLst/>
          </a:prstGeom>
          <a:solidFill>
            <a:schemeClr val="bg1"/>
          </a:solidFill>
        </p:spPr>
        <p:txBody>
          <a:bodyPr wrap="square" rtlCol="0">
            <a:spAutoFit/>
          </a:bodyPr>
          <a:lstStyle/>
          <a:p>
            <a:pPr algn="ctr"/>
            <a:r>
              <a:rPr lang="en-US" dirty="0" smtClean="0">
                <a:latin typeface="+mn-lt"/>
              </a:rPr>
              <a:t>Mixing Ratio (ppb)</a:t>
            </a:r>
            <a:endParaRPr lang="en-US" dirty="0">
              <a:latin typeface="+mn-lt"/>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South </a:t>
            </a:r>
            <a:r>
              <a:rPr lang="fr-CA" dirty="0" err="1" smtClean="0"/>
              <a:t>Facing</a:t>
            </a:r>
            <a:r>
              <a:rPr lang="fr-CA" dirty="0" smtClean="0"/>
              <a:t> Web Cam</a:t>
            </a:r>
            <a:endParaRPr lang="en-US" dirty="0"/>
          </a:p>
        </p:txBody>
      </p:sp>
      <p:pic>
        <p:nvPicPr>
          <p:cNvPr id="6" name="vid_10_04_07.mpg">
            <a:hlinkClick r:id="" action="ppaction://media"/>
          </p:cNvPr>
          <p:cNvPicPr>
            <a:picLocks noRot="1" noChangeAspect="1"/>
          </p:cNvPicPr>
          <p:nvPr>
            <a:videoFile r:link="rId1"/>
          </p:nvPr>
        </p:nvPicPr>
        <p:blipFill>
          <a:blip r:embed="rId3" cstate="print"/>
          <a:stretch>
            <a:fillRect/>
          </a:stretch>
        </p:blipFill>
        <p:spPr>
          <a:xfrm>
            <a:off x="1524000" y="1981200"/>
            <a:ext cx="6096000" cy="4572000"/>
          </a:xfrm>
          <a:prstGeom prst="rect">
            <a:avLst/>
          </a:prstGeom>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fr-CA" sz="4800" dirty="0" smtClean="0"/>
              <a:t>Data Access – </a:t>
            </a:r>
            <a:r>
              <a:rPr lang="fr-CA" sz="4800" dirty="0" err="1" smtClean="0"/>
              <a:t>Skywatch</a:t>
            </a:r>
            <a:r>
              <a:rPr lang="fr-CA" sz="4800" dirty="0" smtClean="0"/>
              <a:t> </a:t>
            </a:r>
            <a:r>
              <a:rPr lang="fr-CA" sz="4800" dirty="0" err="1" smtClean="0"/>
              <a:t>website</a:t>
            </a:r>
            <a:endParaRPr lang="en-US" sz="4800" dirty="0" smtClean="0"/>
          </a:p>
        </p:txBody>
      </p:sp>
      <p:pic>
        <p:nvPicPr>
          <p:cNvPr id="10242" name="Picture 2">
            <a:hlinkClick r:id="rId2"/>
          </p:cNvPr>
          <p:cNvPicPr>
            <a:picLocks noGrp="1" noChangeAspect="1" noChangeArrowheads="1"/>
          </p:cNvPicPr>
          <p:nvPr>
            <p:ph idx="1"/>
          </p:nvPr>
        </p:nvPicPr>
        <p:blipFill>
          <a:blip r:embed="rId3" cstate="print"/>
          <a:srcRect/>
          <a:stretch>
            <a:fillRect/>
          </a:stretch>
        </p:blipFill>
        <p:spPr bwMode="auto">
          <a:xfrm>
            <a:off x="1060450" y="1935163"/>
            <a:ext cx="7023099" cy="438943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April 7th, 2010</a:t>
            </a:r>
            <a:endParaRPr lang="en-US" dirty="0"/>
          </a:p>
        </p:txBody>
      </p:sp>
      <p:pic>
        <p:nvPicPr>
          <p:cNvPr id="5" name="Picture 3"/>
          <p:cNvPicPr>
            <a:picLocks noChangeAspect="1" noChangeArrowheads="1"/>
          </p:cNvPicPr>
          <p:nvPr/>
        </p:nvPicPr>
        <p:blipFill>
          <a:blip r:embed="rId2" cstate="print"/>
          <a:srcRect/>
          <a:stretch>
            <a:fillRect/>
          </a:stretch>
        </p:blipFill>
        <p:spPr bwMode="auto">
          <a:xfrm>
            <a:off x="533400" y="3508508"/>
            <a:ext cx="3962400" cy="3349492"/>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a:stretch>
            <a:fillRect/>
          </a:stretch>
        </p:blipFill>
        <p:spPr bwMode="auto">
          <a:xfrm>
            <a:off x="4495800" y="152400"/>
            <a:ext cx="4814543" cy="4069825"/>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4800600" y="3493413"/>
            <a:ext cx="3980258" cy="3364587"/>
          </a:xfrm>
          <a:prstGeom prst="rect">
            <a:avLst/>
          </a:prstGeom>
          <a:noFill/>
          <a:ln w="9525">
            <a:noFill/>
            <a:miter lim="800000"/>
            <a:headEnd/>
            <a:tailEnd/>
          </a:ln>
        </p:spPr>
      </p:pic>
      <p:cxnSp>
        <p:nvCxnSpPr>
          <p:cNvPr id="9" name="Straight Arrow Connector 8"/>
          <p:cNvCxnSpPr/>
          <p:nvPr/>
        </p:nvCxnSpPr>
        <p:spPr>
          <a:xfrm rot="5400000">
            <a:off x="5029994" y="4266406"/>
            <a:ext cx="1676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6058694" y="3771106"/>
            <a:ext cx="40386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219200" y="2514600"/>
            <a:ext cx="2819400" cy="369332"/>
          </a:xfrm>
          <a:prstGeom prst="rect">
            <a:avLst/>
          </a:prstGeom>
          <a:noFill/>
        </p:spPr>
        <p:txBody>
          <a:bodyPr wrap="square" rtlCol="0">
            <a:spAutoFit/>
          </a:bodyPr>
          <a:lstStyle/>
          <a:p>
            <a:r>
              <a:rPr lang="en-US" dirty="0" smtClean="0">
                <a:latin typeface="+mn-lt"/>
              </a:rPr>
              <a:t>Brightness Temperature:</a:t>
            </a:r>
            <a:endParaRPr lang="en-US" dirty="0">
              <a:latin typeface="+mn-lt"/>
            </a:endParaRPr>
          </a:p>
        </p:txBody>
      </p:sp>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193" name="Picture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133600" y="2895600"/>
            <a:ext cx="1047750" cy="419100"/>
          </a:xfrm>
          <a:prstGeom prst="rect">
            <a:avLst/>
          </a:prstGeom>
          <a:noFill/>
        </p:spPr>
      </p:pic>
      <p:sp>
        <p:nvSpPr>
          <p:cNvPr id="12" name="TextBox 11"/>
          <p:cNvSpPr txBox="1"/>
          <p:nvPr/>
        </p:nvSpPr>
        <p:spPr>
          <a:xfrm>
            <a:off x="5867400" y="4648200"/>
            <a:ext cx="838200" cy="369332"/>
          </a:xfrm>
          <a:prstGeom prst="rect">
            <a:avLst/>
          </a:prstGeom>
          <a:noFill/>
        </p:spPr>
        <p:txBody>
          <a:bodyPr wrap="square" rtlCol="0">
            <a:spAutoFit/>
          </a:bodyPr>
          <a:lstStyle/>
          <a:p>
            <a:r>
              <a:rPr lang="en-US" dirty="0" smtClean="0">
                <a:latin typeface="+mn-lt"/>
              </a:rPr>
              <a:t>~272K</a:t>
            </a:r>
            <a:endParaRPr lang="en-US" dirty="0">
              <a:latin typeface="+mn-lt"/>
            </a:endParaRPr>
          </a:p>
        </p:txBody>
      </p:sp>
      <p:sp>
        <p:nvSpPr>
          <p:cNvPr id="13" name="TextBox 12"/>
          <p:cNvSpPr txBox="1"/>
          <p:nvPr/>
        </p:nvSpPr>
        <p:spPr>
          <a:xfrm>
            <a:off x="8153400" y="5410200"/>
            <a:ext cx="838200" cy="369332"/>
          </a:xfrm>
          <a:prstGeom prst="rect">
            <a:avLst/>
          </a:prstGeom>
          <a:noFill/>
        </p:spPr>
        <p:txBody>
          <a:bodyPr wrap="square" rtlCol="0">
            <a:spAutoFit/>
          </a:bodyPr>
          <a:lstStyle/>
          <a:p>
            <a:r>
              <a:rPr lang="en-US" dirty="0" smtClean="0">
                <a:latin typeface="+mn-lt"/>
              </a:rPr>
              <a:t>~252K</a:t>
            </a:r>
            <a:endParaRPr lang="en-US" dirty="0">
              <a:latin typeface="+mn-lt"/>
            </a:endParaRPr>
          </a:p>
        </p:txBody>
      </p:sp>
      <p:cxnSp>
        <p:nvCxnSpPr>
          <p:cNvPr id="15" name="Straight Arrow Connector 14"/>
          <p:cNvCxnSpPr/>
          <p:nvPr/>
        </p:nvCxnSpPr>
        <p:spPr>
          <a:xfrm>
            <a:off x="3429000" y="3200400"/>
            <a:ext cx="2590800"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733800" y="2971800"/>
            <a:ext cx="4724400" cy="2514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09600" y="6400800"/>
            <a:ext cx="3810000" cy="369332"/>
          </a:xfrm>
          <a:prstGeom prst="rect">
            <a:avLst/>
          </a:prstGeom>
          <a:solidFill>
            <a:schemeClr val="bg1"/>
          </a:solidFill>
        </p:spPr>
        <p:txBody>
          <a:bodyPr wrap="square" rtlCol="0">
            <a:spAutoFit/>
          </a:bodyPr>
          <a:lstStyle/>
          <a:p>
            <a:pPr algn="ctr"/>
            <a:r>
              <a:rPr lang="en-US" dirty="0" smtClean="0">
                <a:latin typeface="+mn-lt"/>
              </a:rPr>
              <a:t>Time</a:t>
            </a:r>
            <a:endParaRPr lang="en-US" dirty="0">
              <a:latin typeface="+mn-lt"/>
            </a:endParaRPr>
          </a:p>
        </p:txBody>
      </p:sp>
      <p:sp>
        <p:nvSpPr>
          <p:cNvPr id="19" name="TextBox 18"/>
          <p:cNvSpPr txBox="1"/>
          <p:nvPr/>
        </p:nvSpPr>
        <p:spPr>
          <a:xfrm>
            <a:off x="5029200" y="6412468"/>
            <a:ext cx="3810000" cy="369332"/>
          </a:xfrm>
          <a:prstGeom prst="rect">
            <a:avLst/>
          </a:prstGeom>
          <a:solidFill>
            <a:schemeClr val="bg1"/>
          </a:solidFill>
        </p:spPr>
        <p:txBody>
          <a:bodyPr wrap="square" rtlCol="0">
            <a:spAutoFit/>
          </a:bodyPr>
          <a:lstStyle/>
          <a:p>
            <a:pPr algn="ctr"/>
            <a:r>
              <a:rPr lang="en-US" dirty="0" smtClean="0">
                <a:latin typeface="+mn-lt"/>
              </a:rPr>
              <a:t>Time</a:t>
            </a:r>
            <a:endParaRPr lang="en-US" dirty="0">
              <a:latin typeface="+mn-lt"/>
            </a:endParaRPr>
          </a:p>
        </p:txBody>
      </p:sp>
      <p:sp>
        <p:nvSpPr>
          <p:cNvPr id="20" name="TextBox 19"/>
          <p:cNvSpPr txBox="1"/>
          <p:nvPr/>
        </p:nvSpPr>
        <p:spPr>
          <a:xfrm rot="16200000">
            <a:off x="-1339333" y="5029200"/>
            <a:ext cx="3810000" cy="369332"/>
          </a:xfrm>
          <a:prstGeom prst="rect">
            <a:avLst/>
          </a:prstGeom>
          <a:solidFill>
            <a:schemeClr val="bg1"/>
          </a:solidFill>
        </p:spPr>
        <p:txBody>
          <a:bodyPr wrap="square" rtlCol="0">
            <a:spAutoFit/>
          </a:bodyPr>
          <a:lstStyle/>
          <a:p>
            <a:pPr algn="ctr"/>
            <a:r>
              <a:rPr lang="en-US" dirty="0" smtClean="0">
                <a:latin typeface="+mn-lt"/>
              </a:rPr>
              <a:t>Irradiance</a:t>
            </a:r>
            <a:endParaRPr lang="en-US" dirty="0">
              <a:latin typeface="+mn-lt"/>
            </a:endParaRPr>
          </a:p>
        </p:txBody>
      </p:sp>
      <p:sp>
        <p:nvSpPr>
          <p:cNvPr id="21" name="TextBox 20"/>
          <p:cNvSpPr txBox="1"/>
          <p:nvPr/>
        </p:nvSpPr>
        <p:spPr>
          <a:xfrm rot="16200000">
            <a:off x="3232666" y="1644134"/>
            <a:ext cx="3200400" cy="369332"/>
          </a:xfrm>
          <a:prstGeom prst="rect">
            <a:avLst/>
          </a:prstGeom>
          <a:solidFill>
            <a:schemeClr val="bg1"/>
          </a:solidFill>
        </p:spPr>
        <p:txBody>
          <a:bodyPr wrap="square" rtlCol="0">
            <a:spAutoFit/>
          </a:bodyPr>
          <a:lstStyle/>
          <a:p>
            <a:pPr algn="ctr"/>
            <a:r>
              <a:rPr lang="en-US" dirty="0" smtClean="0">
                <a:latin typeface="+mn-lt"/>
              </a:rPr>
              <a:t>Height (above Ground)</a:t>
            </a:r>
            <a:endParaRPr lang="en-US" dirty="0">
              <a:latin typeface="+mn-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193"/>
                                        </p:tgtEl>
                                        <p:attrNameLst>
                                          <p:attrName>style.visibility</p:attrName>
                                        </p:attrNameLst>
                                      </p:cBhvr>
                                      <p:to>
                                        <p:strVal val="visible"/>
                                      </p:to>
                                    </p:set>
                                    <p:anim calcmode="lin" valueType="num">
                                      <p:cBhvr additive="base">
                                        <p:cTn id="11" dur="500" fill="hold"/>
                                        <p:tgtEl>
                                          <p:spTgt spid="8193"/>
                                        </p:tgtEl>
                                        <p:attrNameLst>
                                          <p:attrName>ppt_x</p:attrName>
                                        </p:attrNameLst>
                                      </p:cBhvr>
                                      <p:tavLst>
                                        <p:tav tm="0">
                                          <p:val>
                                            <p:strVal val="#ppt_x"/>
                                          </p:val>
                                        </p:tav>
                                        <p:tav tm="100000">
                                          <p:val>
                                            <p:strVal val="#ppt_x"/>
                                          </p:val>
                                        </p:tav>
                                      </p:tavLst>
                                    </p:anim>
                                    <p:anim calcmode="lin" valueType="num">
                                      <p:cBhvr additive="base">
                                        <p:cTn id="12" dur="500" fill="hold"/>
                                        <p:tgtEl>
                                          <p:spTgt spid="819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lasp-smb\leblanc\roof top\data\20100407\mrr_avg_Fallvelocity_10_04_07.png"/>
          <p:cNvPicPr>
            <a:picLocks noChangeAspect="1" noChangeArrowheads="1"/>
          </p:cNvPicPr>
          <p:nvPr/>
        </p:nvPicPr>
        <p:blipFill>
          <a:blip r:embed="rId2" cstate="print"/>
          <a:srcRect/>
          <a:stretch>
            <a:fillRect/>
          </a:stretch>
        </p:blipFill>
        <p:spPr bwMode="auto">
          <a:xfrm>
            <a:off x="2438400" y="1219200"/>
            <a:ext cx="4328160" cy="3091543"/>
          </a:xfrm>
          <a:prstGeom prst="rect">
            <a:avLst/>
          </a:prstGeom>
          <a:noFill/>
        </p:spPr>
      </p:pic>
      <p:sp>
        <p:nvSpPr>
          <p:cNvPr id="2" name="Title 1"/>
          <p:cNvSpPr>
            <a:spLocks noGrp="1"/>
          </p:cNvSpPr>
          <p:nvPr>
            <p:ph type="title"/>
          </p:nvPr>
        </p:nvSpPr>
        <p:spPr>
          <a:xfrm>
            <a:off x="381000" y="228600"/>
            <a:ext cx="8229600" cy="1143000"/>
          </a:xfrm>
        </p:spPr>
        <p:txBody>
          <a:bodyPr/>
          <a:lstStyle/>
          <a:p>
            <a:r>
              <a:rPr lang="fr-CA" dirty="0" smtClean="0"/>
              <a:t>April 7th, 2010 – part 2</a:t>
            </a:r>
            <a:endParaRPr lang="en-US" dirty="0"/>
          </a:p>
        </p:txBody>
      </p:sp>
      <p:sp>
        <p:nvSpPr>
          <p:cNvPr id="6" name="Rectangle 5"/>
          <p:cNvSpPr/>
          <p:nvPr/>
        </p:nvSpPr>
        <p:spPr>
          <a:xfrm>
            <a:off x="2819400" y="3810000"/>
            <a:ext cx="32766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lasp-smb\leblanc\roof top\data\20091114\rain_10_04_07.png"/>
          <p:cNvPicPr>
            <a:picLocks noChangeAspect="1" noChangeArrowheads="1"/>
          </p:cNvPicPr>
          <p:nvPr/>
        </p:nvPicPr>
        <p:blipFill>
          <a:blip r:embed="rId3" cstate="print"/>
          <a:srcRect/>
          <a:stretch>
            <a:fillRect/>
          </a:stretch>
        </p:blipFill>
        <p:spPr bwMode="auto">
          <a:xfrm>
            <a:off x="2743200" y="3666388"/>
            <a:ext cx="3505200" cy="2963012"/>
          </a:xfrm>
          <a:prstGeom prst="rect">
            <a:avLst/>
          </a:prstGeom>
          <a:noFill/>
        </p:spPr>
      </p:pic>
      <p:cxnSp>
        <p:nvCxnSpPr>
          <p:cNvPr id="8" name="Straight Arrow Connector 7"/>
          <p:cNvCxnSpPr/>
          <p:nvPr/>
        </p:nvCxnSpPr>
        <p:spPr>
          <a:xfrm rot="5400000" flipH="1" flipV="1">
            <a:off x="2705100" y="4533900"/>
            <a:ext cx="16002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667000" y="6248400"/>
            <a:ext cx="3810000" cy="369332"/>
          </a:xfrm>
          <a:prstGeom prst="rect">
            <a:avLst/>
          </a:prstGeom>
          <a:solidFill>
            <a:schemeClr val="bg1"/>
          </a:solidFill>
        </p:spPr>
        <p:txBody>
          <a:bodyPr wrap="square" rtlCol="0">
            <a:spAutoFit/>
          </a:bodyPr>
          <a:lstStyle/>
          <a:p>
            <a:pPr algn="ctr"/>
            <a:r>
              <a:rPr lang="en-US" dirty="0" smtClean="0">
                <a:latin typeface="+mn-lt"/>
              </a:rPr>
              <a:t>Time</a:t>
            </a:r>
            <a:endParaRPr lang="en-US" dirty="0">
              <a:latin typeface="+mn-lt"/>
            </a:endParaRPr>
          </a:p>
        </p:txBody>
      </p:sp>
      <p:sp>
        <p:nvSpPr>
          <p:cNvPr id="9" name="TextBox 8"/>
          <p:cNvSpPr txBox="1"/>
          <p:nvPr/>
        </p:nvSpPr>
        <p:spPr>
          <a:xfrm rot="16200000">
            <a:off x="1666100" y="4898767"/>
            <a:ext cx="2699266" cy="369332"/>
          </a:xfrm>
          <a:prstGeom prst="rect">
            <a:avLst/>
          </a:prstGeom>
          <a:solidFill>
            <a:schemeClr val="bg1"/>
          </a:solidFill>
        </p:spPr>
        <p:txBody>
          <a:bodyPr wrap="square" rtlCol="0">
            <a:spAutoFit/>
          </a:bodyPr>
          <a:lstStyle/>
          <a:p>
            <a:pPr algn="ctr"/>
            <a:r>
              <a:rPr lang="en-US" dirty="0" smtClean="0">
                <a:latin typeface="+mn-lt"/>
              </a:rPr>
              <a:t>Rain Intensity</a:t>
            </a:r>
            <a:endParaRPr lang="en-US" dirty="0">
              <a:latin typeface="+mn-lt"/>
            </a:endParaRP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err="1" smtClean="0"/>
              <a:t>November</a:t>
            </a:r>
            <a:r>
              <a:rPr lang="fr-CA" dirty="0" smtClean="0"/>
              <a:t> 14th, 2009</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6248400" y="1524000"/>
            <a:ext cx="2895600" cy="244770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6248400" y="3657600"/>
            <a:ext cx="2895600" cy="2447705"/>
          </a:xfrm>
          <a:prstGeom prst="rect">
            <a:avLst/>
          </a:prstGeom>
          <a:noFill/>
          <a:ln w="9525">
            <a:noFill/>
            <a:miter lim="800000"/>
            <a:headEnd/>
            <a:tailEnd/>
          </a:ln>
        </p:spPr>
      </p:pic>
      <p:pic>
        <p:nvPicPr>
          <p:cNvPr id="1030" name="Picture 6" descr="\\lasp-smb\leblanc\roof top\data\20091114\mrr_avg_Fallvelocity_09_11_14.png"/>
          <p:cNvPicPr>
            <a:picLocks noChangeAspect="1" noChangeArrowheads="1"/>
          </p:cNvPicPr>
          <p:nvPr/>
        </p:nvPicPr>
        <p:blipFill>
          <a:blip r:embed="rId4" cstate="print"/>
          <a:srcRect/>
          <a:stretch>
            <a:fillRect/>
          </a:stretch>
        </p:blipFill>
        <p:spPr bwMode="auto">
          <a:xfrm>
            <a:off x="0" y="1676400"/>
            <a:ext cx="3383280" cy="2416629"/>
          </a:xfrm>
          <a:prstGeom prst="rect">
            <a:avLst/>
          </a:prstGeom>
          <a:noFill/>
        </p:spPr>
      </p:pic>
      <p:pic>
        <p:nvPicPr>
          <p:cNvPr id="1028" name="Picture 4"/>
          <p:cNvPicPr>
            <a:picLocks noChangeAspect="1" noChangeArrowheads="1"/>
          </p:cNvPicPr>
          <p:nvPr/>
        </p:nvPicPr>
        <p:blipFill>
          <a:blip r:embed="rId5" cstate="print"/>
          <a:srcRect/>
          <a:stretch>
            <a:fillRect/>
          </a:stretch>
        </p:blipFill>
        <p:spPr bwMode="auto">
          <a:xfrm>
            <a:off x="0" y="3657600"/>
            <a:ext cx="3352800" cy="2834185"/>
          </a:xfrm>
          <a:prstGeom prst="rect">
            <a:avLst/>
          </a:prstGeom>
          <a:noFill/>
          <a:ln w="9525">
            <a:noFill/>
            <a:miter lim="800000"/>
            <a:headEnd/>
            <a:tailEnd/>
          </a:ln>
        </p:spPr>
      </p:pic>
      <p:pic>
        <p:nvPicPr>
          <p:cNvPr id="1031" name="Picture 7" descr="\\lasp-smb\leblanc\roof top\data\20091114\mrr_avg_RR_09_11_14.png"/>
          <p:cNvPicPr>
            <a:picLocks noChangeAspect="1" noChangeArrowheads="1"/>
          </p:cNvPicPr>
          <p:nvPr/>
        </p:nvPicPr>
        <p:blipFill>
          <a:blip r:embed="rId6" cstate="print"/>
          <a:srcRect/>
          <a:stretch>
            <a:fillRect/>
          </a:stretch>
        </p:blipFill>
        <p:spPr bwMode="auto">
          <a:xfrm>
            <a:off x="3276600" y="1752600"/>
            <a:ext cx="3025458" cy="2161042"/>
          </a:xfrm>
          <a:prstGeom prst="rect">
            <a:avLst/>
          </a:prstGeom>
          <a:noFill/>
        </p:spPr>
      </p:pic>
      <p:pic>
        <p:nvPicPr>
          <p:cNvPr id="1032" name="Picture 8" descr="\\lasp-smb\leblanc\roof top\data\20091114\mrr_avg_Z_09_11_14.png"/>
          <p:cNvPicPr>
            <a:picLocks noChangeAspect="1" noChangeArrowheads="1"/>
          </p:cNvPicPr>
          <p:nvPr/>
        </p:nvPicPr>
        <p:blipFill>
          <a:blip r:embed="rId7" cstate="print"/>
          <a:srcRect/>
          <a:stretch>
            <a:fillRect/>
          </a:stretch>
        </p:blipFill>
        <p:spPr bwMode="auto">
          <a:xfrm>
            <a:off x="3200400" y="3962400"/>
            <a:ext cx="3178175" cy="2270125"/>
          </a:xfrm>
          <a:prstGeom prst="rect">
            <a:avLst/>
          </a:prstGeom>
          <a:noFill/>
        </p:spPr>
      </p:pic>
      <p:cxnSp>
        <p:nvCxnSpPr>
          <p:cNvPr id="17" name="Straight Arrow Connector 16"/>
          <p:cNvCxnSpPr/>
          <p:nvPr/>
        </p:nvCxnSpPr>
        <p:spPr>
          <a:xfrm rot="5400000">
            <a:off x="647700" y="4762500"/>
            <a:ext cx="2209800" cy="1588"/>
          </a:xfrm>
          <a:prstGeom prst="straightConnector1">
            <a:avLst/>
          </a:prstGeom>
          <a:ln w="19050">
            <a:solidFill>
              <a:schemeClr val="tx2">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err="1" smtClean="0"/>
              <a:t>November</a:t>
            </a:r>
            <a:r>
              <a:rPr lang="fr-CA" dirty="0" smtClean="0"/>
              <a:t> 14th, 2009 -part 2</a:t>
            </a:r>
            <a:endParaRPr lang="en-US" dirty="0"/>
          </a:p>
        </p:txBody>
      </p:sp>
      <p:pic>
        <p:nvPicPr>
          <p:cNvPr id="4" name="Picture 6" descr="\\lasp-smb\leblanc\roof top\data\20091114\mrr_avg_Fallvelocity_09_11_14.png"/>
          <p:cNvPicPr>
            <a:picLocks noChangeAspect="1" noChangeArrowheads="1"/>
          </p:cNvPicPr>
          <p:nvPr/>
        </p:nvPicPr>
        <p:blipFill>
          <a:blip r:embed="rId2" cstate="print"/>
          <a:srcRect/>
          <a:stretch>
            <a:fillRect/>
          </a:stretch>
        </p:blipFill>
        <p:spPr bwMode="auto">
          <a:xfrm>
            <a:off x="0" y="1676400"/>
            <a:ext cx="3383280" cy="2416629"/>
          </a:xfrm>
          <a:prstGeom prst="rect">
            <a:avLst/>
          </a:prstGeom>
          <a:noFill/>
        </p:spPr>
      </p:pic>
      <p:pic>
        <p:nvPicPr>
          <p:cNvPr id="5" name="Picture 7" descr="\\lasp-smb\leblanc\roof top\data\20091114\mrr_avg_RR_09_11_14.png"/>
          <p:cNvPicPr>
            <a:picLocks noChangeAspect="1" noChangeArrowheads="1"/>
          </p:cNvPicPr>
          <p:nvPr/>
        </p:nvPicPr>
        <p:blipFill>
          <a:blip r:embed="rId3" cstate="print"/>
          <a:srcRect/>
          <a:stretch>
            <a:fillRect/>
          </a:stretch>
        </p:blipFill>
        <p:spPr bwMode="auto">
          <a:xfrm>
            <a:off x="3276600" y="1752600"/>
            <a:ext cx="3025458" cy="2161042"/>
          </a:xfrm>
          <a:prstGeom prst="rect">
            <a:avLst/>
          </a:prstGeom>
          <a:noFill/>
        </p:spPr>
      </p:pic>
      <p:pic>
        <p:nvPicPr>
          <p:cNvPr id="6" name="Picture 8" descr="\\lasp-smb\leblanc\roof top\data\20091114\mrr_avg_Z_09_11_14.png"/>
          <p:cNvPicPr>
            <a:picLocks noChangeAspect="1" noChangeArrowheads="1"/>
          </p:cNvPicPr>
          <p:nvPr/>
        </p:nvPicPr>
        <p:blipFill>
          <a:blip r:embed="rId4" cstate="print"/>
          <a:srcRect/>
          <a:stretch>
            <a:fillRect/>
          </a:stretch>
        </p:blipFill>
        <p:spPr bwMode="auto">
          <a:xfrm>
            <a:off x="6096000" y="1676400"/>
            <a:ext cx="3178175" cy="2270125"/>
          </a:xfrm>
          <a:prstGeom prst="rect">
            <a:avLst/>
          </a:prstGeom>
          <a:noFill/>
        </p:spPr>
      </p:pic>
      <p:pic>
        <p:nvPicPr>
          <p:cNvPr id="7" name="Picture 39" descr="\\lasp-smb\leblanc\roof top\data\roof top\Disd\disd_nv_09_11_14.png"/>
          <p:cNvPicPr>
            <a:picLocks noChangeAspect="1" noChangeArrowheads="1"/>
          </p:cNvPicPr>
          <p:nvPr/>
        </p:nvPicPr>
        <p:blipFill>
          <a:blip r:embed="rId5" cstate="print"/>
          <a:srcRect/>
          <a:stretch>
            <a:fillRect/>
          </a:stretch>
        </p:blipFill>
        <p:spPr bwMode="auto">
          <a:xfrm>
            <a:off x="228600" y="4038600"/>
            <a:ext cx="3581400" cy="2558143"/>
          </a:xfrm>
          <a:prstGeom prst="rect">
            <a:avLst/>
          </a:prstGeom>
          <a:noFill/>
        </p:spPr>
      </p:pic>
      <p:pic>
        <p:nvPicPr>
          <p:cNvPr id="8" name="Picture 40" descr="\\lasp-smb\leblanc\roof top\data\roof top\Disd\disd_nd_09_11_14.png"/>
          <p:cNvPicPr>
            <a:picLocks noChangeAspect="1" noChangeArrowheads="1"/>
          </p:cNvPicPr>
          <p:nvPr/>
        </p:nvPicPr>
        <p:blipFill>
          <a:blip r:embed="rId6" cstate="print"/>
          <a:srcRect/>
          <a:stretch>
            <a:fillRect/>
          </a:stretch>
        </p:blipFill>
        <p:spPr bwMode="auto">
          <a:xfrm>
            <a:off x="4648200" y="3962400"/>
            <a:ext cx="3779520" cy="2699657"/>
          </a:xfrm>
          <a:prstGeom prst="rect">
            <a:avLst/>
          </a:prstGeom>
          <a:noFill/>
        </p:spPr>
      </p:pic>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fr-CA" dirty="0" smtClean="0"/>
              <a:t>Future Instruments</a:t>
            </a:r>
            <a:endParaRPr lang="en-US" dirty="0" smtClean="0"/>
          </a:p>
        </p:txBody>
      </p:sp>
      <p:sp>
        <p:nvSpPr>
          <p:cNvPr id="10243" name="Content Placeholder 2"/>
          <p:cNvSpPr>
            <a:spLocks noGrp="1"/>
          </p:cNvSpPr>
          <p:nvPr>
            <p:ph idx="1"/>
          </p:nvPr>
        </p:nvSpPr>
        <p:spPr/>
        <p:txBody>
          <a:bodyPr/>
          <a:lstStyle/>
          <a:p>
            <a:r>
              <a:rPr lang="en-US" smtClean="0"/>
              <a:t>Solar Spectral Flux Radiometer</a:t>
            </a:r>
          </a:p>
          <a:p>
            <a:pPr lvl="1"/>
            <a:r>
              <a:rPr lang="en-US" smtClean="0"/>
              <a:t>Hyperspectral Irradiance</a:t>
            </a:r>
          </a:p>
          <a:p>
            <a:pPr lvl="1"/>
            <a:r>
              <a:rPr lang="en-US" smtClean="0"/>
              <a:t>Radiance (sun tracking, almucantar and others)</a:t>
            </a:r>
          </a:p>
          <a:p>
            <a:r>
              <a:rPr lang="en-US" smtClean="0"/>
              <a:t>Rain Gauge</a:t>
            </a:r>
          </a:p>
          <a:p>
            <a:pPr lvl="1"/>
            <a:r>
              <a:rPr lang="en-US" smtClean="0"/>
              <a:t>Absolute rain amount and rate</a:t>
            </a:r>
          </a:p>
          <a:p>
            <a:r>
              <a:rPr lang="en-US" smtClean="0"/>
              <a:t>All Sky Camera</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lstStyle/>
          <a:p>
            <a:r>
              <a:rPr lang="en-US" dirty="0" smtClean="0"/>
              <a:t>From PAOS office to laboratory/classroom</a:t>
            </a:r>
            <a:endParaRPr lang="en-US" dirty="0"/>
          </a:p>
        </p:txBody>
      </p:sp>
      <p:pic>
        <p:nvPicPr>
          <p:cNvPr id="4" name="Content Placeholder 3" descr="DuaneConstruction 008.jpg"/>
          <p:cNvPicPr>
            <a:picLocks noGrp="1" noChangeAspect="1"/>
          </p:cNvPicPr>
          <p:nvPr>
            <p:ph idx="1"/>
          </p:nvPr>
        </p:nvPicPr>
        <p:blipFill>
          <a:blip r:embed="rId3" cstate="print"/>
          <a:stretch>
            <a:fillRect/>
          </a:stretch>
        </p:blipFill>
        <p:spPr>
          <a:xfrm>
            <a:off x="685800" y="3886200"/>
            <a:ext cx="3617383" cy="2713037"/>
          </a:xfrm>
        </p:spPr>
      </p:pic>
      <p:pic>
        <p:nvPicPr>
          <p:cNvPr id="5" name="Picture 4" descr="ATOC Wind Tunnel Lab Pics 003.jpg"/>
          <p:cNvPicPr>
            <a:picLocks noChangeAspect="1"/>
          </p:cNvPicPr>
          <p:nvPr/>
        </p:nvPicPr>
        <p:blipFill>
          <a:blip r:embed="rId4" cstate="print"/>
          <a:srcRect l="1248" t="23046" r="17188" b="10156"/>
          <a:stretch>
            <a:fillRect/>
          </a:stretch>
        </p:blipFill>
        <p:spPr>
          <a:xfrm>
            <a:off x="4038600" y="2667000"/>
            <a:ext cx="4652211" cy="3048000"/>
          </a:xfrm>
          <a:prstGeom prst="rect">
            <a:avLst/>
          </a:prstGeom>
        </p:spPr>
      </p:pic>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Future Data Products</a:t>
            </a:r>
          </a:p>
        </p:txBody>
      </p:sp>
      <p:sp>
        <p:nvSpPr>
          <p:cNvPr id="11267" name="Content Placeholder 2"/>
          <p:cNvSpPr>
            <a:spLocks noGrp="1"/>
          </p:cNvSpPr>
          <p:nvPr>
            <p:ph idx="1"/>
          </p:nvPr>
        </p:nvSpPr>
        <p:spPr/>
        <p:txBody>
          <a:bodyPr/>
          <a:lstStyle/>
          <a:p>
            <a:r>
              <a:rPr lang="en-US" dirty="0" err="1" smtClean="0"/>
              <a:t>Sunphotometer</a:t>
            </a:r>
            <a:endParaRPr lang="en-US" dirty="0" smtClean="0"/>
          </a:p>
          <a:p>
            <a:pPr lvl="1"/>
            <a:r>
              <a:rPr lang="en-US" dirty="0" smtClean="0"/>
              <a:t>Aerosol Optical Depth</a:t>
            </a:r>
          </a:p>
          <a:p>
            <a:r>
              <a:rPr lang="en-US" dirty="0" smtClean="0"/>
              <a:t>All sky imagery</a:t>
            </a:r>
          </a:p>
          <a:p>
            <a:r>
              <a:rPr lang="en-US" dirty="0" smtClean="0"/>
              <a:t>Solar Spectral Flux Radiometers</a:t>
            </a:r>
          </a:p>
          <a:p>
            <a:pPr lvl="1"/>
            <a:r>
              <a:rPr lang="en-US" dirty="0" smtClean="0"/>
              <a:t>Irradiance and Radiance</a:t>
            </a:r>
          </a:p>
          <a:p>
            <a:pPr lvl="1"/>
            <a:r>
              <a:rPr lang="en-US" dirty="0" smtClean="0"/>
              <a:t>Aerosol Optical Depth</a:t>
            </a:r>
          </a:p>
          <a:p>
            <a:pPr lvl="1"/>
            <a:r>
              <a:rPr lang="en-US" dirty="0" smtClean="0"/>
              <a:t>Cloud Optical Depth and single scattering albedo</a:t>
            </a:r>
          </a:p>
          <a:p>
            <a:pPr lvl="1"/>
            <a:r>
              <a:rPr lang="en-US" dirty="0" smtClean="0"/>
              <a:t>Many others possible</a:t>
            </a: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533400"/>
            <a:ext cx="7772400" cy="1362456"/>
          </a:xfrm>
        </p:spPr>
        <p:txBody>
          <a:bodyPr/>
          <a:lstStyle/>
          <a:p>
            <a:pPr algn="ctr"/>
            <a:r>
              <a:rPr lang="fr-CA" dirty="0" err="1" smtClean="0"/>
              <a:t>Thank</a:t>
            </a:r>
            <a:r>
              <a:rPr lang="fr-CA" dirty="0" smtClean="0"/>
              <a:t> You!</a:t>
            </a:r>
            <a:endParaRPr lang="fr-FR" dirty="0"/>
          </a:p>
        </p:txBody>
      </p:sp>
      <p:pic>
        <p:nvPicPr>
          <p:cNvPr id="2050" name="Picture 2"/>
          <p:cNvPicPr>
            <a:picLocks noChangeAspect="1" noChangeArrowheads="1"/>
          </p:cNvPicPr>
          <p:nvPr/>
        </p:nvPicPr>
        <p:blipFill>
          <a:blip r:embed="rId2" cstate="print"/>
          <a:srcRect/>
          <a:stretch>
            <a:fillRect/>
          </a:stretch>
        </p:blipFill>
        <p:spPr bwMode="auto">
          <a:xfrm>
            <a:off x="2076450" y="4810125"/>
            <a:ext cx="1581150" cy="1590675"/>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4038600" y="5105400"/>
            <a:ext cx="3979333" cy="914400"/>
          </a:xfrm>
          <a:prstGeom prst="rect">
            <a:avLst/>
          </a:prstGeom>
          <a:noFill/>
          <a:ln w="9525">
            <a:noFill/>
            <a:miter lim="800000"/>
            <a:headEnd/>
            <a:tailEnd/>
          </a:ln>
        </p:spPr>
      </p:pic>
      <p:cxnSp>
        <p:nvCxnSpPr>
          <p:cNvPr id="8" name="Connecteur droit 7"/>
          <p:cNvCxnSpPr/>
          <p:nvPr/>
        </p:nvCxnSpPr>
        <p:spPr>
          <a:xfrm>
            <a:off x="2057400" y="4572000"/>
            <a:ext cx="5029200"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3962400" y="4659868"/>
            <a:ext cx="1056700" cy="369332"/>
          </a:xfrm>
          <a:prstGeom prst="rect">
            <a:avLst/>
          </a:prstGeom>
          <a:noFill/>
        </p:spPr>
        <p:txBody>
          <a:bodyPr wrap="none" rtlCol="0">
            <a:spAutoFit/>
          </a:bodyPr>
          <a:lstStyle/>
          <a:p>
            <a:r>
              <a:rPr lang="fr-CA" dirty="0" smtClean="0">
                <a:solidFill>
                  <a:schemeClr val="bg1"/>
                </a:solidFill>
              </a:rPr>
              <a:t>Support:</a:t>
            </a:r>
            <a:endParaRPr lang="fr-FR" dirty="0">
              <a:solidFill>
                <a:schemeClr val="bg1"/>
              </a:solidFill>
            </a:endParaRPr>
          </a:p>
        </p:txBody>
      </p:sp>
      <p:pic>
        <p:nvPicPr>
          <p:cNvPr id="2053" name="Picture 5"/>
          <p:cNvPicPr>
            <a:picLocks noChangeAspect="1" noChangeArrowheads="1"/>
          </p:cNvPicPr>
          <p:nvPr/>
        </p:nvPicPr>
        <p:blipFill>
          <a:blip r:embed="rId4" cstate="print"/>
          <a:srcRect/>
          <a:stretch>
            <a:fillRect/>
          </a:stretch>
        </p:blipFill>
        <p:spPr bwMode="auto">
          <a:xfrm>
            <a:off x="3352800" y="1947862"/>
            <a:ext cx="2395538" cy="239553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Occupying the space </a:t>
            </a:r>
            <a:endParaRPr lang="en-US" dirty="0"/>
          </a:p>
        </p:txBody>
      </p:sp>
      <p:sp>
        <p:nvSpPr>
          <p:cNvPr id="3" name="Content Placeholder 2"/>
          <p:cNvSpPr>
            <a:spLocks noGrp="1"/>
          </p:cNvSpPr>
          <p:nvPr>
            <p:ph idx="1"/>
          </p:nvPr>
        </p:nvSpPr>
        <p:spPr/>
        <p:txBody>
          <a:bodyPr/>
          <a:lstStyle/>
          <a:p>
            <a:r>
              <a:rPr lang="en-US" dirty="0" smtClean="0"/>
              <a:t>ATOC support</a:t>
            </a:r>
          </a:p>
          <a:p>
            <a:pPr lvl="1"/>
            <a:r>
              <a:rPr lang="en-US" dirty="0" smtClean="0"/>
              <a:t>Folding tables &amp; chairs</a:t>
            </a:r>
          </a:p>
          <a:p>
            <a:pPr lvl="1"/>
            <a:r>
              <a:rPr lang="en-US" dirty="0" smtClean="0"/>
              <a:t>Audio and video system</a:t>
            </a:r>
          </a:p>
          <a:p>
            <a:pPr lvl="1"/>
            <a:r>
              <a:rPr lang="en-US" dirty="0" smtClean="0"/>
              <a:t>Basic laboratory supplies </a:t>
            </a:r>
          </a:p>
          <a:p>
            <a:pPr lvl="1"/>
            <a:r>
              <a:rPr lang="en-US" dirty="0" smtClean="0"/>
              <a:t>Standard weather sensors for instrumentation class </a:t>
            </a:r>
          </a:p>
          <a:p>
            <a:pPr lvl="1"/>
            <a:r>
              <a:rPr lang="en-US" dirty="0" smtClean="0"/>
              <a:t>Computers &amp; software</a:t>
            </a:r>
          </a:p>
          <a:p>
            <a:pPr lvl="1"/>
            <a:r>
              <a:rPr lang="en-US" dirty="0" smtClean="0"/>
              <a:t>Data acquisition systems</a:t>
            </a:r>
          </a:p>
          <a:p>
            <a:pPr lvl="1"/>
            <a:r>
              <a:rPr lang="en-US" dirty="0" smtClean="0"/>
              <a:t>Outside instrumentation platform</a:t>
            </a:r>
          </a:p>
          <a:p>
            <a:pPr lvl="1"/>
            <a:r>
              <a:rPr lang="en-US" dirty="0" smtClean="0"/>
              <a:t>Color printer and map board for forecasting class</a:t>
            </a:r>
          </a:p>
          <a:p>
            <a:pPr lvl="1">
              <a:buNone/>
            </a:pPr>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Additional support necessary</a:t>
            </a:r>
            <a:endParaRPr lang="en-US"/>
          </a:p>
        </p:txBody>
      </p:sp>
      <p:sp>
        <p:nvSpPr>
          <p:cNvPr id="3" name="Content Placeholder 2"/>
          <p:cNvSpPr>
            <a:spLocks noGrp="1"/>
          </p:cNvSpPr>
          <p:nvPr>
            <p:ph idx="1"/>
          </p:nvPr>
        </p:nvSpPr>
        <p:spPr/>
        <p:txBody>
          <a:bodyPr/>
          <a:lstStyle/>
          <a:p>
            <a:r>
              <a:rPr lang="en-US" dirty="0" smtClean="0"/>
              <a:t>Current faculty recognizes </a:t>
            </a:r>
            <a:r>
              <a:rPr lang="en-US" dirty="0" smtClean="0"/>
              <a:t>the need for a funding source beyond the ATOC department</a:t>
            </a:r>
          </a:p>
          <a:p>
            <a:pPr lvl="1"/>
            <a:r>
              <a:rPr lang="en-US" dirty="0" smtClean="0"/>
              <a:t>High quality environmental sensors come at a high price</a:t>
            </a:r>
          </a:p>
          <a:p>
            <a:r>
              <a:rPr lang="en-US" dirty="0" smtClean="0"/>
              <a:t>Proposals written to NSF Geosciences Education </a:t>
            </a:r>
          </a:p>
          <a:p>
            <a:pPr lvl="1"/>
            <a:r>
              <a:rPr lang="en-US" dirty="0" smtClean="0"/>
              <a:t>Focus  on improving the quality and effectiveness of geoscience education at all educational levels.  </a:t>
            </a:r>
          </a:p>
          <a:p>
            <a:r>
              <a:rPr lang="en-US" dirty="0" smtClean="0"/>
              <a:t>Course, Curriculum, and Laboratory Improvement program proves to be a better fit.</a:t>
            </a:r>
          </a:p>
          <a:p>
            <a:pPr lvl="1"/>
            <a:r>
              <a:rPr lang="en-US" dirty="0" smtClean="0"/>
              <a:t>Two year award received in January 2009</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066800" y="704850"/>
            <a:ext cx="6477000" cy="819150"/>
          </a:xfrm>
        </p:spPr>
        <p:txBody>
          <a:bodyPr/>
          <a:lstStyle/>
          <a:p>
            <a:pPr algn="ctr"/>
            <a:r>
              <a:rPr lang="en-US" dirty="0" err="1" smtClean="0"/>
              <a:t>Skywatch</a:t>
            </a:r>
            <a:r>
              <a:rPr lang="en-US" dirty="0" smtClean="0"/>
              <a:t> facility tour</a:t>
            </a:r>
          </a:p>
        </p:txBody>
      </p:sp>
      <p:pic>
        <p:nvPicPr>
          <p:cNvPr id="4" name="Skywatch tour.avi">
            <a:hlinkClick r:id="" action="ppaction://media"/>
          </p:cNvPr>
          <p:cNvPicPr>
            <a:picLocks noRot="1" noChangeAspect="1"/>
          </p:cNvPicPr>
          <p:nvPr>
            <a:videoFile r:link="rId1"/>
          </p:nvPr>
        </p:nvPicPr>
        <p:blipFill>
          <a:blip r:embed="rId4" cstate="print"/>
          <a:stretch>
            <a:fillRect/>
          </a:stretch>
        </p:blipFill>
        <p:spPr>
          <a:xfrm>
            <a:off x="1066800" y="1569720"/>
            <a:ext cx="6324600" cy="5059681"/>
          </a:xfrm>
          <a:prstGeom prst="rect">
            <a:avLst/>
          </a:prstGeom>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781050"/>
          </a:xfrm>
        </p:spPr>
        <p:txBody>
          <a:bodyPr>
            <a:normAutofit fontScale="90000"/>
          </a:bodyPr>
          <a:lstStyle/>
          <a:p>
            <a:pPr fontAlgn="auto">
              <a:spcAft>
                <a:spcPts val="0"/>
              </a:spcAft>
              <a:defRPr/>
            </a:pPr>
            <a:r>
              <a:rPr lang="en-US" smtClean="0"/>
              <a:t>Rooftop Instruments</a:t>
            </a:r>
            <a:endParaRPr lang="en-US"/>
          </a:p>
        </p:txBody>
      </p:sp>
      <p:sp>
        <p:nvSpPr>
          <p:cNvPr id="6147" name="Content Placeholder 2"/>
          <p:cNvSpPr>
            <a:spLocks noGrp="1"/>
          </p:cNvSpPr>
          <p:nvPr>
            <p:ph idx="1"/>
          </p:nvPr>
        </p:nvSpPr>
        <p:spPr>
          <a:xfrm>
            <a:off x="381000" y="1371600"/>
            <a:ext cx="4800600" cy="4922837"/>
          </a:xfrm>
        </p:spPr>
        <p:txBody>
          <a:bodyPr/>
          <a:lstStyle/>
          <a:p>
            <a:r>
              <a:rPr lang="en-US" sz="2400" smtClean="0"/>
              <a:t>ATOC weather station</a:t>
            </a:r>
          </a:p>
          <a:p>
            <a:r>
              <a:rPr lang="en-US" sz="2400" smtClean="0"/>
              <a:t>Laser optical disdrometer</a:t>
            </a:r>
          </a:p>
          <a:p>
            <a:r>
              <a:rPr lang="en-US" sz="2400" smtClean="0"/>
              <a:t>Micro rain radar</a:t>
            </a:r>
          </a:p>
          <a:p>
            <a:r>
              <a:rPr lang="en-US" sz="2400" smtClean="0"/>
              <a:t>Total precipitation gauge</a:t>
            </a:r>
          </a:p>
          <a:p>
            <a:r>
              <a:rPr lang="en-US" sz="2400" smtClean="0"/>
              <a:t>Pyranometer</a:t>
            </a:r>
          </a:p>
          <a:p>
            <a:r>
              <a:rPr lang="en-US" sz="2400" smtClean="0"/>
              <a:t>Pyrgeometer</a:t>
            </a:r>
          </a:p>
          <a:p>
            <a:r>
              <a:rPr lang="en-US" sz="2400" smtClean="0"/>
              <a:t>Ceilometer</a:t>
            </a:r>
          </a:p>
          <a:p>
            <a:r>
              <a:rPr lang="en-US" sz="2400" smtClean="0"/>
              <a:t>Sun photometer</a:t>
            </a:r>
          </a:p>
          <a:p>
            <a:r>
              <a:rPr lang="en-US" sz="2400" smtClean="0"/>
              <a:t>Solar Spectral Flux Radiometer</a:t>
            </a:r>
          </a:p>
          <a:p>
            <a:r>
              <a:rPr lang="en-US" sz="2400" smtClean="0"/>
              <a:t>Ozone monitor</a:t>
            </a:r>
          </a:p>
          <a:p>
            <a:r>
              <a:rPr lang="en-US" smtClean="0"/>
              <a:t>Web camera</a:t>
            </a:r>
          </a:p>
          <a:p>
            <a:endParaRPr lang="en-US" smtClean="0"/>
          </a:p>
          <a:p>
            <a:endParaRPr lang="en-US" smtClean="0"/>
          </a:p>
          <a:p>
            <a:endParaRPr lang="en-US" smtClean="0"/>
          </a:p>
        </p:txBody>
      </p:sp>
      <p:pic>
        <p:nvPicPr>
          <p:cNvPr id="5" name="Picture 4" descr="Sam on Rooftop.jpg"/>
          <p:cNvPicPr>
            <a:picLocks noChangeAspect="1"/>
          </p:cNvPicPr>
          <p:nvPr/>
        </p:nvPicPr>
        <p:blipFill>
          <a:blip r:embed="rId3" cstate="print"/>
          <a:srcRect l="7697" t="10263" r="7635" b="9688"/>
          <a:stretch>
            <a:fillRect/>
          </a:stretch>
        </p:blipFill>
        <p:spPr>
          <a:xfrm>
            <a:off x="4267200" y="1447800"/>
            <a:ext cx="4572000" cy="324196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ATOC weather station</a:t>
            </a:r>
            <a:endParaRPr lang="en-US" dirty="0"/>
          </a:p>
        </p:txBody>
      </p:sp>
      <p:sp>
        <p:nvSpPr>
          <p:cNvPr id="3" name="Content Placeholder 2"/>
          <p:cNvSpPr>
            <a:spLocks noGrp="1"/>
          </p:cNvSpPr>
          <p:nvPr>
            <p:ph idx="1"/>
          </p:nvPr>
        </p:nvSpPr>
        <p:spPr/>
        <p:txBody>
          <a:bodyPr/>
          <a:lstStyle/>
          <a:p>
            <a:r>
              <a:rPr lang="en-US" dirty="0" smtClean="0"/>
              <a:t>Temperature  (</a:t>
            </a:r>
            <a:r>
              <a:rPr lang="en-US" sz="2800" dirty="0" smtClean="0"/>
              <a:t>+/- 0.5 °C)</a:t>
            </a:r>
            <a:endParaRPr lang="en-US" dirty="0" smtClean="0"/>
          </a:p>
          <a:p>
            <a:r>
              <a:rPr lang="en-US" dirty="0" smtClean="0"/>
              <a:t>Humidity</a:t>
            </a:r>
          </a:p>
          <a:p>
            <a:r>
              <a:rPr lang="en-US" dirty="0" smtClean="0"/>
              <a:t>Barometric pressure</a:t>
            </a:r>
          </a:p>
          <a:p>
            <a:r>
              <a:rPr lang="en-US" dirty="0" smtClean="0"/>
              <a:t>Wind speed and direction</a:t>
            </a:r>
          </a:p>
          <a:p>
            <a:r>
              <a:rPr lang="en-US" dirty="0" smtClean="0"/>
              <a:t>Solar radiation</a:t>
            </a:r>
          </a:p>
          <a:p>
            <a:r>
              <a:rPr lang="en-US" dirty="0" smtClean="0"/>
              <a:t>Rain amount </a:t>
            </a:r>
          </a:p>
          <a:p>
            <a:pPr>
              <a:buNone/>
            </a:pPr>
            <a:endParaRPr lang="en-US" dirty="0" smtClean="0"/>
          </a:p>
          <a:p>
            <a:r>
              <a:rPr lang="en-US" dirty="0" smtClean="0"/>
              <a:t>Maintained by </a:t>
            </a:r>
            <a:r>
              <a:rPr lang="en-US" dirty="0" smtClean="0"/>
              <a:t>faculty member</a:t>
            </a:r>
            <a:endParaRPr lang="en-US" dirty="0" smtClean="0"/>
          </a:p>
          <a:p>
            <a:r>
              <a:rPr lang="en-US" dirty="0" smtClean="0"/>
              <a:t>Davis Vantage Pro2</a:t>
            </a:r>
            <a:endParaRPr lang="en-US" dirty="0"/>
          </a:p>
        </p:txBody>
      </p:sp>
      <p:pic>
        <p:nvPicPr>
          <p:cNvPr id="4" name="Picture 3" descr="ATOC_ weather_station.jpg"/>
          <p:cNvPicPr>
            <a:picLocks noChangeAspect="1"/>
          </p:cNvPicPr>
          <p:nvPr/>
        </p:nvPicPr>
        <p:blipFill>
          <a:blip r:embed="rId3" cstate="print"/>
          <a:stretch>
            <a:fillRect/>
          </a:stretch>
        </p:blipFill>
        <p:spPr>
          <a:xfrm>
            <a:off x="5105400" y="2057400"/>
            <a:ext cx="3716668" cy="454576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1636</TotalTime>
  <Words>2071</Words>
  <Application>Microsoft Office PowerPoint</Application>
  <PresentationFormat>On-screen Show (4:3)</PresentationFormat>
  <Paragraphs>410</Paragraphs>
  <Slides>41</Slides>
  <Notes>19</Notes>
  <HiddenSlides>0</HiddenSlides>
  <MMClips>3</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Flow</vt:lpstr>
      <vt:lpstr>The Skywatch  Observatory: ATOC keeping an eye to the sky</vt:lpstr>
      <vt:lpstr>Overview</vt:lpstr>
      <vt:lpstr>History of Skywatch facility</vt:lpstr>
      <vt:lpstr>From PAOS office to laboratory/classroom</vt:lpstr>
      <vt:lpstr>Occupying the space </vt:lpstr>
      <vt:lpstr>Additional support necessary</vt:lpstr>
      <vt:lpstr>Skywatch facility tour</vt:lpstr>
      <vt:lpstr>Rooftop Instruments</vt:lpstr>
      <vt:lpstr>ATOC weather station</vt:lpstr>
      <vt:lpstr> Laser Optical Disdrometer</vt:lpstr>
      <vt:lpstr>Micro Rain Radar</vt:lpstr>
      <vt:lpstr>Ceilometer</vt:lpstr>
      <vt:lpstr>Sun Photometer</vt:lpstr>
      <vt:lpstr>Air Quality</vt:lpstr>
      <vt:lpstr>Pyranometer</vt:lpstr>
      <vt:lpstr>Pyrgeometer</vt:lpstr>
      <vt:lpstr>Solar Spectral Flux Radiometer</vt:lpstr>
      <vt:lpstr>Total Precipitation Gauge</vt:lpstr>
      <vt:lpstr>Student instrumentation</vt:lpstr>
      <vt:lpstr>Current Data Products</vt:lpstr>
      <vt:lpstr>Pyranometer + Pyrgeometer</vt:lpstr>
      <vt:lpstr>Ceilometer</vt:lpstr>
      <vt:lpstr>Ceilometer</vt:lpstr>
      <vt:lpstr>Ceilometer</vt:lpstr>
      <vt:lpstr>Ceilometer</vt:lpstr>
      <vt:lpstr>Disdrometer</vt:lpstr>
      <vt:lpstr>Micro Rain Radar</vt:lpstr>
      <vt:lpstr>Micro Rain Radar</vt:lpstr>
      <vt:lpstr>Micro Rain Radar</vt:lpstr>
      <vt:lpstr>Micro Rain Radar</vt:lpstr>
      <vt:lpstr>Sunphotometer</vt:lpstr>
      <vt:lpstr>Ozone Analyzer</vt:lpstr>
      <vt:lpstr>South Facing Web Cam</vt:lpstr>
      <vt:lpstr>Data Access – Skywatch website</vt:lpstr>
      <vt:lpstr>April 7th, 2010</vt:lpstr>
      <vt:lpstr>April 7th, 2010 – part 2</vt:lpstr>
      <vt:lpstr>November 14th, 2009</vt:lpstr>
      <vt:lpstr>November 14th, 2009 -part 2</vt:lpstr>
      <vt:lpstr>Future Instruments</vt:lpstr>
      <vt:lpstr>Future Data Products</vt:lpstr>
      <vt:lpstr>Thank You!</vt:lpstr>
    </vt:vector>
  </TitlesOfParts>
  <Company>LASP, University of Colorado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Skywatch Observatory</dc:title>
  <dc:creator>Samuel LeBlanc</dc:creator>
  <cp:lastModifiedBy>Samuel</cp:lastModifiedBy>
  <cp:revision>145</cp:revision>
  <dcterms:created xsi:type="dcterms:W3CDTF">2010-04-01T17:04:39Z</dcterms:created>
  <dcterms:modified xsi:type="dcterms:W3CDTF">2011-01-04T15:41:46Z</dcterms:modified>
</cp:coreProperties>
</file>